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handoutMasterIdLst>
    <p:handoutMasterId r:id="rId30"/>
  </p:handoutMasterIdLst>
  <p:sldIdLst>
    <p:sldId id="267" r:id="rId2"/>
    <p:sldId id="296" r:id="rId3"/>
    <p:sldId id="268" r:id="rId4"/>
    <p:sldId id="270" r:id="rId5"/>
    <p:sldId id="271" r:id="rId6"/>
    <p:sldId id="274" r:id="rId7"/>
    <p:sldId id="276" r:id="rId8"/>
    <p:sldId id="324" r:id="rId9"/>
    <p:sldId id="311" r:id="rId10"/>
    <p:sldId id="297" r:id="rId11"/>
    <p:sldId id="317" r:id="rId12"/>
    <p:sldId id="298" r:id="rId13"/>
    <p:sldId id="318" r:id="rId14"/>
    <p:sldId id="300" r:id="rId15"/>
    <p:sldId id="307" r:id="rId16"/>
    <p:sldId id="309" r:id="rId17"/>
    <p:sldId id="319" r:id="rId18"/>
    <p:sldId id="301" r:id="rId19"/>
    <p:sldId id="320" r:id="rId20"/>
    <p:sldId id="321" r:id="rId21"/>
    <p:sldId id="322" r:id="rId22"/>
    <p:sldId id="303" r:id="rId23"/>
    <p:sldId id="323" r:id="rId24"/>
    <p:sldId id="304" r:id="rId25"/>
    <p:sldId id="305" r:id="rId26"/>
    <p:sldId id="310" r:id="rId27"/>
    <p:sldId id="316"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sa Amézquita" initials="EA" lastIdx="35" clrIdx="0"/>
  <p:cmAuthor id="1" name="Liliana Vega" initials="" lastIdx="31" clrIdx="1"/>
  <p:cmAuthor id="2" name="Jorge Augusto Mera Valderrama" initials="JAMV" lastIdx="21" clrIdx="2">
    <p:extLst>
      <p:ext uri="{19B8F6BF-5375-455C-9EA6-DF929625EA0E}">
        <p15:presenceInfo xmlns="" xmlns:p15="http://schemas.microsoft.com/office/powerpoint/2012/main" userId="6b4fbee9451db7b7" providerId="Windows Live"/>
      </p:ext>
    </p:extLst>
  </p:cmAuthor>
  <p:cmAuthor id="3" name="Sandra Milena Samacá Contreras" initials="SMSC" lastIdx="5" clrIdx="3">
    <p:extLst>
      <p:ext uri="{19B8F6BF-5375-455C-9EA6-DF929625EA0E}">
        <p15:presenceInfo xmlns="" xmlns:p15="http://schemas.microsoft.com/office/powerpoint/2012/main" userId="S-1-5-21-3781284697-2118715698-2385681778-563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45BC"/>
    <a:srgbClr val="77C4E2"/>
    <a:srgbClr val="EE72A1"/>
    <a:srgbClr val="FFC305"/>
    <a:srgbClr val="E73579"/>
    <a:srgbClr val="65BB2B"/>
    <a:srgbClr val="1AC4C4"/>
    <a:srgbClr val="72A5BA"/>
    <a:srgbClr val="039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8817" autoAdjust="0"/>
  </p:normalViewPr>
  <p:slideViewPr>
    <p:cSldViewPr snapToGrid="0">
      <p:cViewPr varScale="1">
        <p:scale>
          <a:sx n="74" d="100"/>
          <a:sy n="74" d="100"/>
        </p:scale>
        <p:origin x="-678" y="-90"/>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F2D4F-1AE4-F342-A4B3-44D1CF8AC4E6}" type="doc">
      <dgm:prSet loTypeId="urn:microsoft.com/office/officeart/2005/8/layout/hierarchy2" loCatId="" qsTypeId="urn:microsoft.com/office/officeart/2005/8/quickstyle/simple1" qsCatId="simple" csTypeId="urn:microsoft.com/office/officeart/2005/8/colors/accent3_1" csCatId="accent3" phldr="1"/>
      <dgm:spPr/>
      <dgm:t>
        <a:bodyPr/>
        <a:lstStyle/>
        <a:p>
          <a:endParaRPr lang="es-ES_tradnl"/>
        </a:p>
      </dgm:t>
    </dgm:pt>
    <dgm:pt modelId="{BA5546E2-F427-DC4A-BBFB-DBC8E7485CB4}">
      <dgm:prSet phldrT="[Texto]" custT="1"/>
      <dgm:spPr>
        <a:solidFill>
          <a:schemeClr val="accent5">
            <a:lumMod val="60000"/>
            <a:lumOff val="40000"/>
          </a:schemeClr>
        </a:solidFill>
      </dgm:spPr>
      <dgm:t>
        <a:bodyPr/>
        <a:lstStyle/>
        <a:p>
          <a:pPr algn="ctr"/>
          <a:r>
            <a:rPr lang="es-CO" sz="1600" b="1" dirty="0" smtClean="0">
              <a:solidFill>
                <a:schemeClr val="bg1"/>
              </a:solidFill>
            </a:rPr>
            <a:t>Lógica y metodología de la investigación</a:t>
          </a:r>
          <a:endParaRPr lang="es-ES_tradnl" sz="1600" b="1" dirty="0">
            <a:solidFill>
              <a:schemeClr val="bg1"/>
            </a:solidFill>
          </a:endParaRPr>
        </a:p>
      </dgm:t>
    </dgm:pt>
    <dgm:pt modelId="{CA827403-93E9-DE49-925C-3A4A6275B74E}" type="parTrans" cxnId="{C2D92D8D-8DA7-1947-B7F5-F58E0983AE15}">
      <dgm:prSet/>
      <dgm:spPr/>
      <dgm:t>
        <a:bodyPr/>
        <a:lstStyle/>
        <a:p>
          <a:endParaRPr lang="es-ES_tradnl"/>
        </a:p>
      </dgm:t>
    </dgm:pt>
    <dgm:pt modelId="{24DB0DDA-2BFD-DD4A-9747-992A3C612D14}" type="sibTrans" cxnId="{C2D92D8D-8DA7-1947-B7F5-F58E0983AE15}">
      <dgm:prSet/>
      <dgm:spPr/>
      <dgm:t>
        <a:bodyPr/>
        <a:lstStyle/>
        <a:p>
          <a:endParaRPr lang="es-ES_tradnl"/>
        </a:p>
      </dgm:t>
    </dgm:pt>
    <dgm:pt modelId="{4B454C02-A879-FF4C-842D-32E9FCBA7E43}">
      <dgm:prSet phldrT="[Texto]" custT="1"/>
      <dgm:spPr>
        <a:solidFill>
          <a:schemeClr val="accent1">
            <a:lumMod val="40000"/>
            <a:lumOff val="60000"/>
          </a:schemeClr>
        </a:solidFill>
      </dgm:spPr>
      <dgm:t>
        <a:bodyPr/>
        <a:lstStyle/>
        <a:p>
          <a:r>
            <a:rPr lang="es-CO" sz="1100" dirty="0" smtClean="0"/>
            <a:t>Lógica y paradigmas epistemológicos de la investigación</a:t>
          </a:r>
        </a:p>
      </dgm:t>
    </dgm:pt>
    <dgm:pt modelId="{A3DFAF5B-6847-834E-9C5D-D850FD01FD24}" type="parTrans" cxnId="{C98BB2F2-CC15-A949-9E8D-728A95B93416}">
      <dgm:prSet/>
      <dgm:spPr/>
      <dgm:t>
        <a:bodyPr/>
        <a:lstStyle/>
        <a:p>
          <a:endParaRPr lang="es-ES_tradnl" dirty="0"/>
        </a:p>
      </dgm:t>
    </dgm:pt>
    <dgm:pt modelId="{507A5C1C-E71A-6847-BEA6-7D7CDDA3F363}" type="sibTrans" cxnId="{C98BB2F2-CC15-A949-9E8D-728A95B93416}">
      <dgm:prSet/>
      <dgm:spPr/>
      <dgm:t>
        <a:bodyPr/>
        <a:lstStyle/>
        <a:p>
          <a:endParaRPr lang="es-ES_tradnl"/>
        </a:p>
      </dgm:t>
    </dgm:pt>
    <dgm:pt modelId="{46DFADF6-C3A9-574B-922F-9C7C352343D5}">
      <dgm:prSet phldrT="[Texto]" custT="1"/>
      <dgm:spPr>
        <a:solidFill>
          <a:schemeClr val="accent1">
            <a:lumMod val="20000"/>
            <a:lumOff val="80000"/>
          </a:schemeClr>
        </a:solidFill>
      </dgm:spPr>
      <dgm:t>
        <a:bodyPr/>
        <a:lstStyle/>
        <a:p>
          <a:r>
            <a:rPr lang="es-CO" sz="1100" dirty="0" smtClean="0"/>
            <a:t>¿Qué es y para qué sirve la investigación?</a:t>
          </a:r>
          <a:endParaRPr lang="es-ES_tradnl" sz="1100" dirty="0"/>
        </a:p>
      </dgm:t>
    </dgm:pt>
    <dgm:pt modelId="{CDB84625-194D-8F46-8CFC-5C987B4ABA02}" type="parTrans" cxnId="{716AC764-2EDB-8345-A6DA-60E9D2A69242}">
      <dgm:prSet/>
      <dgm:spPr/>
      <dgm:t>
        <a:bodyPr/>
        <a:lstStyle/>
        <a:p>
          <a:endParaRPr lang="es-ES_tradnl" dirty="0"/>
        </a:p>
      </dgm:t>
    </dgm:pt>
    <dgm:pt modelId="{64E65859-271E-184E-96BE-2E412E1900DA}" type="sibTrans" cxnId="{716AC764-2EDB-8345-A6DA-60E9D2A69242}">
      <dgm:prSet/>
      <dgm:spPr/>
      <dgm:t>
        <a:bodyPr/>
        <a:lstStyle/>
        <a:p>
          <a:endParaRPr lang="es-ES_tradnl"/>
        </a:p>
      </dgm:t>
    </dgm:pt>
    <dgm:pt modelId="{3E7A3520-6BEA-B54D-829B-DCBB5AFF827D}">
      <dgm:prSet phldrT="[Texto]" custT="1"/>
      <dgm:spPr>
        <a:solidFill>
          <a:schemeClr val="accent1">
            <a:lumMod val="20000"/>
            <a:lumOff val="80000"/>
          </a:schemeClr>
        </a:solidFill>
      </dgm:spPr>
      <dgm:t>
        <a:bodyPr/>
        <a:lstStyle/>
        <a:p>
          <a:r>
            <a:rPr lang="es-ES_tradnl" sz="1100" dirty="0" smtClean="0"/>
            <a:t>¿Cuáles con los paradigmas epistemológicos en la investigación  científica?</a:t>
          </a:r>
          <a:endParaRPr lang="es-ES_tradnl" sz="1100" dirty="0"/>
        </a:p>
      </dgm:t>
    </dgm:pt>
    <dgm:pt modelId="{460D9719-2860-F144-8BB7-4760360E72D4}" type="parTrans" cxnId="{357A9D43-F6A0-E043-B4BA-264E6BAE7ACD}">
      <dgm:prSet/>
      <dgm:spPr/>
      <dgm:t>
        <a:bodyPr/>
        <a:lstStyle/>
        <a:p>
          <a:endParaRPr lang="es-ES_tradnl" dirty="0"/>
        </a:p>
      </dgm:t>
    </dgm:pt>
    <dgm:pt modelId="{750E2E15-D707-C549-8DB7-F603F9A1718A}" type="sibTrans" cxnId="{357A9D43-F6A0-E043-B4BA-264E6BAE7ACD}">
      <dgm:prSet/>
      <dgm:spPr/>
      <dgm:t>
        <a:bodyPr/>
        <a:lstStyle/>
        <a:p>
          <a:endParaRPr lang="es-ES_tradnl"/>
        </a:p>
      </dgm:t>
    </dgm:pt>
    <dgm:pt modelId="{2C801C0D-4ED6-5C40-BA17-708DCA5029DD}">
      <dgm:prSet phldrT="[Texto]" custT="1"/>
      <dgm:spPr>
        <a:solidFill>
          <a:schemeClr val="accent1">
            <a:lumMod val="40000"/>
            <a:lumOff val="60000"/>
          </a:schemeClr>
        </a:solidFill>
      </dgm:spPr>
      <dgm:t>
        <a:bodyPr/>
        <a:lstStyle/>
        <a:p>
          <a:r>
            <a:rPr lang="es-CO" sz="1100" dirty="0" smtClean="0"/>
            <a:t>Método y metodología de la investigación cuantitativa y cualitativa</a:t>
          </a:r>
        </a:p>
      </dgm:t>
    </dgm:pt>
    <dgm:pt modelId="{F53CA411-FD3D-E04A-BEA3-99C9F7ADEF60}" type="parTrans" cxnId="{6ED3F292-5243-244E-9497-90492D969D08}">
      <dgm:prSet/>
      <dgm:spPr/>
      <dgm:t>
        <a:bodyPr/>
        <a:lstStyle/>
        <a:p>
          <a:endParaRPr lang="es-ES_tradnl" dirty="0"/>
        </a:p>
      </dgm:t>
    </dgm:pt>
    <dgm:pt modelId="{629D696F-EDC0-7A43-9BFA-31DB10E52BA6}" type="sibTrans" cxnId="{6ED3F292-5243-244E-9497-90492D969D08}">
      <dgm:prSet/>
      <dgm:spPr/>
      <dgm:t>
        <a:bodyPr/>
        <a:lstStyle/>
        <a:p>
          <a:endParaRPr lang="es-ES_tradnl"/>
        </a:p>
      </dgm:t>
    </dgm:pt>
    <dgm:pt modelId="{22375E3B-EA4C-D449-8085-5A119CE7714F}">
      <dgm:prSet phldrT="[Texto]" custT="1"/>
      <dgm:spPr>
        <a:solidFill>
          <a:schemeClr val="accent1">
            <a:lumMod val="20000"/>
            <a:lumOff val="80000"/>
          </a:schemeClr>
        </a:solidFill>
      </dgm:spPr>
      <dgm:t>
        <a:bodyPr/>
        <a:lstStyle/>
        <a:p>
          <a:r>
            <a:rPr lang="es-ES_tradnl" sz="1100" dirty="0" smtClean="0"/>
            <a:t>¿Qué caracteriza el método científico?</a:t>
          </a:r>
          <a:endParaRPr lang="es-ES_tradnl" sz="1100" dirty="0"/>
        </a:p>
      </dgm:t>
    </dgm:pt>
    <dgm:pt modelId="{A2AEC00B-42C0-7A47-9A69-C11D40D6175D}" type="parTrans" cxnId="{6AEEBF3D-4DCF-2647-93E1-9FD09A6B9FD7}">
      <dgm:prSet/>
      <dgm:spPr/>
      <dgm:t>
        <a:bodyPr/>
        <a:lstStyle/>
        <a:p>
          <a:endParaRPr lang="es-ES_tradnl" dirty="0"/>
        </a:p>
      </dgm:t>
    </dgm:pt>
    <dgm:pt modelId="{59758FED-9350-AF4F-82A4-739397C05E10}" type="sibTrans" cxnId="{6AEEBF3D-4DCF-2647-93E1-9FD09A6B9FD7}">
      <dgm:prSet/>
      <dgm:spPr/>
      <dgm:t>
        <a:bodyPr/>
        <a:lstStyle/>
        <a:p>
          <a:endParaRPr lang="es-ES_tradnl"/>
        </a:p>
      </dgm:t>
    </dgm:pt>
    <dgm:pt modelId="{2E30CB15-A0F4-B341-B45F-C65F232E52C6}">
      <dgm:prSet custT="1"/>
      <dgm:spPr>
        <a:solidFill>
          <a:schemeClr val="accent1">
            <a:lumMod val="20000"/>
            <a:lumOff val="80000"/>
          </a:schemeClr>
        </a:solidFill>
      </dgm:spPr>
      <dgm:t>
        <a:bodyPr/>
        <a:lstStyle/>
        <a:p>
          <a:r>
            <a:rPr lang="es-ES_tradnl" sz="1100" dirty="0" smtClean="0"/>
            <a:t>¿Cuál es el objeto de conocimiento en la administración pública? </a:t>
          </a:r>
          <a:endParaRPr lang="es-ES_tradnl" sz="900" dirty="0"/>
        </a:p>
      </dgm:t>
    </dgm:pt>
    <dgm:pt modelId="{E9B1E192-36FC-4F4D-AB22-0E65F578A0E8}" type="parTrans" cxnId="{FB703092-1337-C148-AE3F-4B852435F4AC}">
      <dgm:prSet/>
      <dgm:spPr/>
      <dgm:t>
        <a:bodyPr/>
        <a:lstStyle/>
        <a:p>
          <a:endParaRPr lang="es-ES_tradnl" dirty="0"/>
        </a:p>
      </dgm:t>
    </dgm:pt>
    <dgm:pt modelId="{ECEBBDF3-8384-9242-B210-88AAAC78EB48}" type="sibTrans" cxnId="{FB703092-1337-C148-AE3F-4B852435F4AC}">
      <dgm:prSet/>
      <dgm:spPr/>
      <dgm:t>
        <a:bodyPr/>
        <a:lstStyle/>
        <a:p>
          <a:endParaRPr lang="es-ES_tradnl"/>
        </a:p>
      </dgm:t>
    </dgm:pt>
    <dgm:pt modelId="{83770333-0F1F-4072-B490-AC444B1A257B}">
      <dgm:prSet custT="1"/>
      <dgm:spPr>
        <a:solidFill>
          <a:schemeClr val="accent1">
            <a:lumMod val="20000"/>
            <a:lumOff val="80000"/>
          </a:schemeClr>
        </a:solidFill>
      </dgm:spPr>
      <dgm:t>
        <a:bodyPr/>
        <a:lstStyle/>
        <a:p>
          <a:r>
            <a:rPr lang="es-ES_tradnl" sz="1100" dirty="0" smtClean="0"/>
            <a:t>¿En qué se diferencian la investigación cuantitativa y cualitativa?</a:t>
          </a:r>
          <a:endParaRPr lang="es-ES_tradnl" sz="1100" dirty="0"/>
        </a:p>
      </dgm:t>
    </dgm:pt>
    <dgm:pt modelId="{5699EFED-69F7-4241-BF69-AB5A67E289D3}" type="parTrans" cxnId="{92843B74-A857-4CB2-B5FA-40BC037626DA}">
      <dgm:prSet/>
      <dgm:spPr/>
      <dgm:t>
        <a:bodyPr/>
        <a:lstStyle/>
        <a:p>
          <a:endParaRPr lang="es-CO" dirty="0"/>
        </a:p>
      </dgm:t>
    </dgm:pt>
    <dgm:pt modelId="{1A39AE51-E0E0-4D1F-96A1-4D27EDC9C948}" type="sibTrans" cxnId="{92843B74-A857-4CB2-B5FA-40BC037626DA}">
      <dgm:prSet/>
      <dgm:spPr/>
      <dgm:t>
        <a:bodyPr/>
        <a:lstStyle/>
        <a:p>
          <a:endParaRPr lang="es-CO"/>
        </a:p>
      </dgm:t>
    </dgm:pt>
    <dgm:pt modelId="{8851FCD0-FD66-445B-B345-02D3E7FABFBA}">
      <dgm:prSet phldrT="[Texto]" custT="1"/>
      <dgm:spPr>
        <a:solidFill>
          <a:schemeClr val="accent1">
            <a:lumMod val="20000"/>
            <a:lumOff val="80000"/>
          </a:schemeClr>
        </a:solidFill>
      </dgm:spPr>
      <dgm:t>
        <a:bodyPr/>
        <a:lstStyle/>
        <a:p>
          <a:r>
            <a:rPr lang="es-CO" sz="1100" dirty="0" smtClean="0"/>
            <a:t>¿Cuál es el papel del holismo en la investigación?</a:t>
          </a:r>
          <a:endParaRPr lang="es-ES_tradnl" sz="1100" dirty="0"/>
        </a:p>
      </dgm:t>
    </dgm:pt>
    <dgm:pt modelId="{345719B9-E6E5-4420-B41D-714CB0FA97BD}" type="parTrans" cxnId="{DB812C66-D493-4940-9C6E-DC193C3295ED}">
      <dgm:prSet/>
      <dgm:spPr/>
      <dgm:t>
        <a:bodyPr/>
        <a:lstStyle/>
        <a:p>
          <a:endParaRPr lang="es-CO" dirty="0"/>
        </a:p>
      </dgm:t>
    </dgm:pt>
    <dgm:pt modelId="{D19D8CEB-A16A-4B6D-9E0F-308A81B769BA}" type="sibTrans" cxnId="{DB812C66-D493-4940-9C6E-DC193C3295ED}">
      <dgm:prSet/>
      <dgm:spPr/>
      <dgm:t>
        <a:bodyPr/>
        <a:lstStyle/>
        <a:p>
          <a:endParaRPr lang="es-CO"/>
        </a:p>
      </dgm:t>
    </dgm:pt>
    <dgm:pt modelId="{B7CF83C7-E0BC-324F-B017-3889A08C49E7}" type="pres">
      <dgm:prSet presAssocID="{5FDF2D4F-1AE4-F342-A4B3-44D1CF8AC4E6}" presName="diagram" presStyleCnt="0">
        <dgm:presLayoutVars>
          <dgm:chPref val="1"/>
          <dgm:dir/>
          <dgm:animOne val="branch"/>
          <dgm:animLvl val="lvl"/>
          <dgm:resizeHandles val="exact"/>
        </dgm:presLayoutVars>
      </dgm:prSet>
      <dgm:spPr/>
      <dgm:t>
        <a:bodyPr/>
        <a:lstStyle/>
        <a:p>
          <a:endParaRPr lang="es-CO"/>
        </a:p>
      </dgm:t>
    </dgm:pt>
    <dgm:pt modelId="{540755FC-7C2F-5848-9BA7-E03B62467346}" type="pres">
      <dgm:prSet presAssocID="{BA5546E2-F427-DC4A-BBFB-DBC8E7485CB4}" presName="root1" presStyleCnt="0"/>
      <dgm:spPr/>
      <dgm:t>
        <a:bodyPr/>
        <a:lstStyle/>
        <a:p>
          <a:endParaRPr lang="es-ES_tradnl"/>
        </a:p>
      </dgm:t>
    </dgm:pt>
    <dgm:pt modelId="{22D73E8F-085D-434C-906E-F07786957142}" type="pres">
      <dgm:prSet presAssocID="{BA5546E2-F427-DC4A-BBFB-DBC8E7485CB4}" presName="LevelOneTextNode" presStyleLbl="node0" presStyleIdx="0" presStyleCnt="1" custScaleY="172273" custLinFactNeighborX="-8880">
        <dgm:presLayoutVars>
          <dgm:chPref val="3"/>
        </dgm:presLayoutVars>
      </dgm:prSet>
      <dgm:spPr/>
      <dgm:t>
        <a:bodyPr/>
        <a:lstStyle/>
        <a:p>
          <a:endParaRPr lang="es-CO"/>
        </a:p>
      </dgm:t>
    </dgm:pt>
    <dgm:pt modelId="{1B616E41-741B-4149-8B8B-347E32A41619}" type="pres">
      <dgm:prSet presAssocID="{BA5546E2-F427-DC4A-BBFB-DBC8E7485CB4}" presName="level2hierChild" presStyleCnt="0"/>
      <dgm:spPr/>
      <dgm:t>
        <a:bodyPr/>
        <a:lstStyle/>
        <a:p>
          <a:endParaRPr lang="es-ES_tradnl"/>
        </a:p>
      </dgm:t>
    </dgm:pt>
    <dgm:pt modelId="{C1B8E7E9-12EE-CA4F-BC54-DEC20BEF5C2A}" type="pres">
      <dgm:prSet presAssocID="{A3DFAF5B-6847-834E-9C5D-D850FD01FD24}" presName="conn2-1" presStyleLbl="parChTrans1D2" presStyleIdx="0" presStyleCnt="2"/>
      <dgm:spPr/>
      <dgm:t>
        <a:bodyPr/>
        <a:lstStyle/>
        <a:p>
          <a:endParaRPr lang="es-CO"/>
        </a:p>
      </dgm:t>
    </dgm:pt>
    <dgm:pt modelId="{B1E818A3-CD03-3146-896C-0B388218A045}" type="pres">
      <dgm:prSet presAssocID="{A3DFAF5B-6847-834E-9C5D-D850FD01FD24}" presName="connTx" presStyleLbl="parChTrans1D2" presStyleIdx="0" presStyleCnt="2"/>
      <dgm:spPr/>
      <dgm:t>
        <a:bodyPr/>
        <a:lstStyle/>
        <a:p>
          <a:endParaRPr lang="es-CO"/>
        </a:p>
      </dgm:t>
    </dgm:pt>
    <dgm:pt modelId="{ABA5F36D-6C8F-DF47-8F3A-C88ABB18ABA0}" type="pres">
      <dgm:prSet presAssocID="{4B454C02-A879-FF4C-842D-32E9FCBA7E43}" presName="root2" presStyleCnt="0"/>
      <dgm:spPr/>
      <dgm:t>
        <a:bodyPr/>
        <a:lstStyle/>
        <a:p>
          <a:endParaRPr lang="es-ES_tradnl"/>
        </a:p>
      </dgm:t>
    </dgm:pt>
    <dgm:pt modelId="{7FC7176B-B306-4545-BB30-E48B6EACD2F6}" type="pres">
      <dgm:prSet presAssocID="{4B454C02-A879-FF4C-842D-32E9FCBA7E43}" presName="LevelTwoTextNode" presStyleLbl="node2" presStyleIdx="0" presStyleCnt="2" custScaleX="127314" custScaleY="163661">
        <dgm:presLayoutVars>
          <dgm:chPref val="3"/>
        </dgm:presLayoutVars>
      </dgm:prSet>
      <dgm:spPr/>
      <dgm:t>
        <a:bodyPr/>
        <a:lstStyle/>
        <a:p>
          <a:endParaRPr lang="es-ES_tradnl"/>
        </a:p>
      </dgm:t>
    </dgm:pt>
    <dgm:pt modelId="{27C61884-A8EC-CB46-8D85-C11CDC33EE6B}" type="pres">
      <dgm:prSet presAssocID="{4B454C02-A879-FF4C-842D-32E9FCBA7E43}" presName="level3hierChild" presStyleCnt="0"/>
      <dgm:spPr/>
      <dgm:t>
        <a:bodyPr/>
        <a:lstStyle/>
        <a:p>
          <a:endParaRPr lang="es-ES_tradnl"/>
        </a:p>
      </dgm:t>
    </dgm:pt>
    <dgm:pt modelId="{3B90C6ED-4E61-C447-B43D-0F6F6D8473BE}" type="pres">
      <dgm:prSet presAssocID="{CDB84625-194D-8F46-8CFC-5C987B4ABA02}" presName="conn2-1" presStyleLbl="parChTrans1D3" presStyleIdx="0" presStyleCnt="6"/>
      <dgm:spPr/>
      <dgm:t>
        <a:bodyPr/>
        <a:lstStyle/>
        <a:p>
          <a:endParaRPr lang="es-CO"/>
        </a:p>
      </dgm:t>
    </dgm:pt>
    <dgm:pt modelId="{50EC2117-8846-364F-8F29-A43E7C2F1623}" type="pres">
      <dgm:prSet presAssocID="{CDB84625-194D-8F46-8CFC-5C987B4ABA02}" presName="connTx" presStyleLbl="parChTrans1D3" presStyleIdx="0" presStyleCnt="6"/>
      <dgm:spPr/>
      <dgm:t>
        <a:bodyPr/>
        <a:lstStyle/>
        <a:p>
          <a:endParaRPr lang="es-CO"/>
        </a:p>
      </dgm:t>
    </dgm:pt>
    <dgm:pt modelId="{D5887545-37DF-E64E-A0D8-D5C122F2455D}" type="pres">
      <dgm:prSet presAssocID="{46DFADF6-C3A9-574B-922F-9C7C352343D5}" presName="root2" presStyleCnt="0"/>
      <dgm:spPr/>
      <dgm:t>
        <a:bodyPr/>
        <a:lstStyle/>
        <a:p>
          <a:endParaRPr lang="es-ES_tradnl"/>
        </a:p>
      </dgm:t>
    </dgm:pt>
    <dgm:pt modelId="{76B1D737-114F-D949-B49E-A8ED129E3DE0}" type="pres">
      <dgm:prSet presAssocID="{46DFADF6-C3A9-574B-922F-9C7C352343D5}" presName="LevelTwoTextNode" presStyleLbl="node3" presStyleIdx="0" presStyleCnt="6" custScaleX="133645">
        <dgm:presLayoutVars>
          <dgm:chPref val="3"/>
        </dgm:presLayoutVars>
      </dgm:prSet>
      <dgm:spPr/>
      <dgm:t>
        <a:bodyPr/>
        <a:lstStyle/>
        <a:p>
          <a:endParaRPr lang="es-CO"/>
        </a:p>
      </dgm:t>
    </dgm:pt>
    <dgm:pt modelId="{33BDB74E-024D-F44B-97E2-B6CB347568E9}" type="pres">
      <dgm:prSet presAssocID="{46DFADF6-C3A9-574B-922F-9C7C352343D5}" presName="level3hierChild" presStyleCnt="0"/>
      <dgm:spPr/>
      <dgm:t>
        <a:bodyPr/>
        <a:lstStyle/>
        <a:p>
          <a:endParaRPr lang="es-ES_tradnl"/>
        </a:p>
      </dgm:t>
    </dgm:pt>
    <dgm:pt modelId="{3F2254BB-E3F7-154F-B9AB-92C67549C12B}" type="pres">
      <dgm:prSet presAssocID="{460D9719-2860-F144-8BB7-4760360E72D4}" presName="conn2-1" presStyleLbl="parChTrans1D3" presStyleIdx="1" presStyleCnt="6"/>
      <dgm:spPr/>
      <dgm:t>
        <a:bodyPr/>
        <a:lstStyle/>
        <a:p>
          <a:endParaRPr lang="es-CO"/>
        </a:p>
      </dgm:t>
    </dgm:pt>
    <dgm:pt modelId="{5A6FB207-B77B-8342-A7A2-F2C25EC19ABC}" type="pres">
      <dgm:prSet presAssocID="{460D9719-2860-F144-8BB7-4760360E72D4}" presName="connTx" presStyleLbl="parChTrans1D3" presStyleIdx="1" presStyleCnt="6"/>
      <dgm:spPr/>
      <dgm:t>
        <a:bodyPr/>
        <a:lstStyle/>
        <a:p>
          <a:endParaRPr lang="es-CO"/>
        </a:p>
      </dgm:t>
    </dgm:pt>
    <dgm:pt modelId="{CF739F9B-EC99-A047-90E2-4BAD354B8550}" type="pres">
      <dgm:prSet presAssocID="{3E7A3520-6BEA-B54D-829B-DCBB5AFF827D}" presName="root2" presStyleCnt="0"/>
      <dgm:spPr/>
      <dgm:t>
        <a:bodyPr/>
        <a:lstStyle/>
        <a:p>
          <a:endParaRPr lang="es-ES_tradnl"/>
        </a:p>
      </dgm:t>
    </dgm:pt>
    <dgm:pt modelId="{5E027D59-0F14-4945-9B41-39D1BF769189}" type="pres">
      <dgm:prSet presAssocID="{3E7A3520-6BEA-B54D-829B-DCBB5AFF827D}" presName="LevelTwoTextNode" presStyleLbl="node3" presStyleIdx="1" presStyleCnt="6" custScaleX="131404" custLinFactNeighborY="4455">
        <dgm:presLayoutVars>
          <dgm:chPref val="3"/>
        </dgm:presLayoutVars>
      </dgm:prSet>
      <dgm:spPr/>
      <dgm:t>
        <a:bodyPr/>
        <a:lstStyle/>
        <a:p>
          <a:endParaRPr lang="es-ES_tradnl"/>
        </a:p>
      </dgm:t>
    </dgm:pt>
    <dgm:pt modelId="{0584B721-C21E-5640-B067-997B51F613C2}" type="pres">
      <dgm:prSet presAssocID="{3E7A3520-6BEA-B54D-829B-DCBB5AFF827D}" presName="level3hierChild" presStyleCnt="0"/>
      <dgm:spPr/>
      <dgm:t>
        <a:bodyPr/>
        <a:lstStyle/>
        <a:p>
          <a:endParaRPr lang="es-ES_tradnl"/>
        </a:p>
      </dgm:t>
    </dgm:pt>
    <dgm:pt modelId="{EB45AC25-42E8-4B27-9B8D-D85EA3ED8970}" type="pres">
      <dgm:prSet presAssocID="{345719B9-E6E5-4420-B41D-714CB0FA97BD}" presName="conn2-1" presStyleLbl="parChTrans1D3" presStyleIdx="2" presStyleCnt="6"/>
      <dgm:spPr/>
      <dgm:t>
        <a:bodyPr/>
        <a:lstStyle/>
        <a:p>
          <a:endParaRPr lang="es-CO"/>
        </a:p>
      </dgm:t>
    </dgm:pt>
    <dgm:pt modelId="{45A42758-984F-4CB1-9BD9-0436461EE35E}" type="pres">
      <dgm:prSet presAssocID="{345719B9-E6E5-4420-B41D-714CB0FA97BD}" presName="connTx" presStyleLbl="parChTrans1D3" presStyleIdx="2" presStyleCnt="6"/>
      <dgm:spPr/>
      <dgm:t>
        <a:bodyPr/>
        <a:lstStyle/>
        <a:p>
          <a:endParaRPr lang="es-CO"/>
        </a:p>
      </dgm:t>
    </dgm:pt>
    <dgm:pt modelId="{5E3B67E9-3483-47A1-A72A-4DF49085CA79}" type="pres">
      <dgm:prSet presAssocID="{8851FCD0-FD66-445B-B345-02D3E7FABFBA}" presName="root2" presStyleCnt="0"/>
      <dgm:spPr/>
    </dgm:pt>
    <dgm:pt modelId="{AA58CCA6-880B-4F63-864E-A3F04366341C}" type="pres">
      <dgm:prSet presAssocID="{8851FCD0-FD66-445B-B345-02D3E7FABFBA}" presName="LevelTwoTextNode" presStyleLbl="node3" presStyleIdx="2" presStyleCnt="6" custScaleX="131404">
        <dgm:presLayoutVars>
          <dgm:chPref val="3"/>
        </dgm:presLayoutVars>
      </dgm:prSet>
      <dgm:spPr/>
      <dgm:t>
        <a:bodyPr/>
        <a:lstStyle/>
        <a:p>
          <a:endParaRPr lang="es-CO"/>
        </a:p>
      </dgm:t>
    </dgm:pt>
    <dgm:pt modelId="{EB483715-B539-4E30-A29D-D5C437B69A95}" type="pres">
      <dgm:prSet presAssocID="{8851FCD0-FD66-445B-B345-02D3E7FABFBA}" presName="level3hierChild" presStyleCnt="0"/>
      <dgm:spPr/>
    </dgm:pt>
    <dgm:pt modelId="{51E74480-BB82-F340-9E5F-1B39235E9F1B}" type="pres">
      <dgm:prSet presAssocID="{F53CA411-FD3D-E04A-BEA3-99C9F7ADEF60}" presName="conn2-1" presStyleLbl="parChTrans1D2" presStyleIdx="1" presStyleCnt="2"/>
      <dgm:spPr/>
      <dgm:t>
        <a:bodyPr/>
        <a:lstStyle/>
        <a:p>
          <a:endParaRPr lang="es-CO"/>
        </a:p>
      </dgm:t>
    </dgm:pt>
    <dgm:pt modelId="{EF129958-D959-964E-A092-E697875F0A2D}" type="pres">
      <dgm:prSet presAssocID="{F53CA411-FD3D-E04A-BEA3-99C9F7ADEF60}" presName="connTx" presStyleLbl="parChTrans1D2" presStyleIdx="1" presStyleCnt="2"/>
      <dgm:spPr/>
      <dgm:t>
        <a:bodyPr/>
        <a:lstStyle/>
        <a:p>
          <a:endParaRPr lang="es-CO"/>
        </a:p>
      </dgm:t>
    </dgm:pt>
    <dgm:pt modelId="{189F7DD9-91FA-9C4D-967A-3491E0F6F922}" type="pres">
      <dgm:prSet presAssocID="{2C801C0D-4ED6-5C40-BA17-708DCA5029DD}" presName="root2" presStyleCnt="0"/>
      <dgm:spPr/>
      <dgm:t>
        <a:bodyPr/>
        <a:lstStyle/>
        <a:p>
          <a:endParaRPr lang="es-ES_tradnl"/>
        </a:p>
      </dgm:t>
    </dgm:pt>
    <dgm:pt modelId="{E06D4A81-52FF-8E49-B766-2C52170E82FF}" type="pres">
      <dgm:prSet presAssocID="{2C801C0D-4ED6-5C40-BA17-708DCA5029DD}" presName="LevelTwoTextNode" presStyleLbl="node2" presStyleIdx="1" presStyleCnt="2" custScaleX="129604" custScaleY="208328">
        <dgm:presLayoutVars>
          <dgm:chPref val="3"/>
        </dgm:presLayoutVars>
      </dgm:prSet>
      <dgm:spPr/>
      <dgm:t>
        <a:bodyPr/>
        <a:lstStyle/>
        <a:p>
          <a:endParaRPr lang="es-ES_tradnl"/>
        </a:p>
      </dgm:t>
    </dgm:pt>
    <dgm:pt modelId="{6D71B574-4FFA-F345-9602-45AA0AE1866E}" type="pres">
      <dgm:prSet presAssocID="{2C801C0D-4ED6-5C40-BA17-708DCA5029DD}" presName="level3hierChild" presStyleCnt="0"/>
      <dgm:spPr/>
      <dgm:t>
        <a:bodyPr/>
        <a:lstStyle/>
        <a:p>
          <a:endParaRPr lang="es-ES_tradnl"/>
        </a:p>
      </dgm:t>
    </dgm:pt>
    <dgm:pt modelId="{3F1E33D6-4129-E647-9033-5608526EDC4E}" type="pres">
      <dgm:prSet presAssocID="{A2AEC00B-42C0-7A47-9A69-C11D40D6175D}" presName="conn2-1" presStyleLbl="parChTrans1D3" presStyleIdx="3" presStyleCnt="6"/>
      <dgm:spPr/>
      <dgm:t>
        <a:bodyPr/>
        <a:lstStyle/>
        <a:p>
          <a:endParaRPr lang="es-CO"/>
        </a:p>
      </dgm:t>
    </dgm:pt>
    <dgm:pt modelId="{F4332B54-FEC8-904D-8CB1-4B601FDF0514}" type="pres">
      <dgm:prSet presAssocID="{A2AEC00B-42C0-7A47-9A69-C11D40D6175D}" presName="connTx" presStyleLbl="parChTrans1D3" presStyleIdx="3" presStyleCnt="6"/>
      <dgm:spPr/>
      <dgm:t>
        <a:bodyPr/>
        <a:lstStyle/>
        <a:p>
          <a:endParaRPr lang="es-CO"/>
        </a:p>
      </dgm:t>
    </dgm:pt>
    <dgm:pt modelId="{04966CCC-7A9C-384E-9C7C-C0A7125E3CFC}" type="pres">
      <dgm:prSet presAssocID="{22375E3B-EA4C-D449-8085-5A119CE7714F}" presName="root2" presStyleCnt="0"/>
      <dgm:spPr/>
      <dgm:t>
        <a:bodyPr/>
        <a:lstStyle/>
        <a:p>
          <a:endParaRPr lang="es-ES_tradnl"/>
        </a:p>
      </dgm:t>
    </dgm:pt>
    <dgm:pt modelId="{859786A0-561E-F048-BD20-6BA668D00D18}" type="pres">
      <dgm:prSet presAssocID="{22375E3B-EA4C-D449-8085-5A119CE7714F}" presName="LevelTwoTextNode" presStyleLbl="node3" presStyleIdx="3" presStyleCnt="6" custScaleX="132912">
        <dgm:presLayoutVars>
          <dgm:chPref val="3"/>
        </dgm:presLayoutVars>
      </dgm:prSet>
      <dgm:spPr/>
      <dgm:t>
        <a:bodyPr/>
        <a:lstStyle/>
        <a:p>
          <a:endParaRPr lang="es-ES_tradnl"/>
        </a:p>
      </dgm:t>
    </dgm:pt>
    <dgm:pt modelId="{91AC7BDA-62BC-8244-9047-FC7573F302B7}" type="pres">
      <dgm:prSet presAssocID="{22375E3B-EA4C-D449-8085-5A119CE7714F}" presName="level3hierChild" presStyleCnt="0"/>
      <dgm:spPr/>
      <dgm:t>
        <a:bodyPr/>
        <a:lstStyle/>
        <a:p>
          <a:endParaRPr lang="es-ES_tradnl"/>
        </a:p>
      </dgm:t>
    </dgm:pt>
    <dgm:pt modelId="{174B8419-3B6B-4E34-9968-877549548896}" type="pres">
      <dgm:prSet presAssocID="{5699EFED-69F7-4241-BF69-AB5A67E289D3}" presName="conn2-1" presStyleLbl="parChTrans1D3" presStyleIdx="4" presStyleCnt="6"/>
      <dgm:spPr/>
      <dgm:t>
        <a:bodyPr/>
        <a:lstStyle/>
        <a:p>
          <a:endParaRPr lang="es-CO"/>
        </a:p>
      </dgm:t>
    </dgm:pt>
    <dgm:pt modelId="{359CC28E-DE2B-4241-BF9A-DC73EF27BEB9}" type="pres">
      <dgm:prSet presAssocID="{5699EFED-69F7-4241-BF69-AB5A67E289D3}" presName="connTx" presStyleLbl="parChTrans1D3" presStyleIdx="4" presStyleCnt="6"/>
      <dgm:spPr/>
      <dgm:t>
        <a:bodyPr/>
        <a:lstStyle/>
        <a:p>
          <a:endParaRPr lang="es-CO"/>
        </a:p>
      </dgm:t>
    </dgm:pt>
    <dgm:pt modelId="{6757661E-2993-4355-BDC4-CFD5B696DED2}" type="pres">
      <dgm:prSet presAssocID="{83770333-0F1F-4072-B490-AC444B1A257B}" presName="root2" presStyleCnt="0"/>
      <dgm:spPr/>
    </dgm:pt>
    <dgm:pt modelId="{ACB0CA1B-9DDD-4536-98C4-55E9A5F09752}" type="pres">
      <dgm:prSet presAssocID="{83770333-0F1F-4072-B490-AC444B1A257B}" presName="LevelTwoTextNode" presStyleLbl="node3" presStyleIdx="4" presStyleCnt="6" custScaleX="130823">
        <dgm:presLayoutVars>
          <dgm:chPref val="3"/>
        </dgm:presLayoutVars>
      </dgm:prSet>
      <dgm:spPr/>
      <dgm:t>
        <a:bodyPr/>
        <a:lstStyle/>
        <a:p>
          <a:endParaRPr lang="es-CO"/>
        </a:p>
      </dgm:t>
    </dgm:pt>
    <dgm:pt modelId="{5EBF5074-E4C0-41E0-AFA2-C4C4FD6C4811}" type="pres">
      <dgm:prSet presAssocID="{83770333-0F1F-4072-B490-AC444B1A257B}" presName="level3hierChild" presStyleCnt="0"/>
      <dgm:spPr/>
    </dgm:pt>
    <dgm:pt modelId="{5DF8DA1C-351D-6A4C-A9F5-EC3158ABAAD5}" type="pres">
      <dgm:prSet presAssocID="{E9B1E192-36FC-4F4D-AB22-0E65F578A0E8}" presName="conn2-1" presStyleLbl="parChTrans1D3" presStyleIdx="5" presStyleCnt="6"/>
      <dgm:spPr/>
      <dgm:t>
        <a:bodyPr/>
        <a:lstStyle/>
        <a:p>
          <a:endParaRPr lang="es-CO"/>
        </a:p>
      </dgm:t>
    </dgm:pt>
    <dgm:pt modelId="{5F1898C5-65E5-1D4D-8FFD-C8F13957E50C}" type="pres">
      <dgm:prSet presAssocID="{E9B1E192-36FC-4F4D-AB22-0E65F578A0E8}" presName="connTx" presStyleLbl="parChTrans1D3" presStyleIdx="5" presStyleCnt="6"/>
      <dgm:spPr/>
      <dgm:t>
        <a:bodyPr/>
        <a:lstStyle/>
        <a:p>
          <a:endParaRPr lang="es-CO"/>
        </a:p>
      </dgm:t>
    </dgm:pt>
    <dgm:pt modelId="{654F0CBC-E375-0747-B327-7CA1A5AF7CA3}" type="pres">
      <dgm:prSet presAssocID="{2E30CB15-A0F4-B341-B45F-C65F232E52C6}" presName="root2" presStyleCnt="0"/>
      <dgm:spPr/>
      <dgm:t>
        <a:bodyPr/>
        <a:lstStyle/>
        <a:p>
          <a:endParaRPr lang="es-ES_tradnl"/>
        </a:p>
      </dgm:t>
    </dgm:pt>
    <dgm:pt modelId="{6697A4C6-0D6B-D540-B07B-180E3BAFC685}" type="pres">
      <dgm:prSet presAssocID="{2E30CB15-A0F4-B341-B45F-C65F232E52C6}" presName="LevelTwoTextNode" presStyleLbl="node3" presStyleIdx="5" presStyleCnt="6" custScaleX="131455">
        <dgm:presLayoutVars>
          <dgm:chPref val="3"/>
        </dgm:presLayoutVars>
      </dgm:prSet>
      <dgm:spPr/>
      <dgm:t>
        <a:bodyPr/>
        <a:lstStyle/>
        <a:p>
          <a:endParaRPr lang="es-ES_tradnl"/>
        </a:p>
      </dgm:t>
    </dgm:pt>
    <dgm:pt modelId="{6788F651-84DA-4046-B46F-B7803F14094B}" type="pres">
      <dgm:prSet presAssocID="{2E30CB15-A0F4-B341-B45F-C65F232E52C6}" presName="level3hierChild" presStyleCnt="0"/>
      <dgm:spPr/>
      <dgm:t>
        <a:bodyPr/>
        <a:lstStyle/>
        <a:p>
          <a:endParaRPr lang="es-ES_tradnl"/>
        </a:p>
      </dgm:t>
    </dgm:pt>
  </dgm:ptLst>
  <dgm:cxnLst>
    <dgm:cxn modelId="{716AC764-2EDB-8345-A6DA-60E9D2A69242}" srcId="{4B454C02-A879-FF4C-842D-32E9FCBA7E43}" destId="{46DFADF6-C3A9-574B-922F-9C7C352343D5}" srcOrd="0" destOrd="0" parTransId="{CDB84625-194D-8F46-8CFC-5C987B4ABA02}" sibTransId="{64E65859-271E-184E-96BE-2E412E1900DA}"/>
    <dgm:cxn modelId="{B9BE8A9D-BD9B-4D4B-A104-CA47CC22460E}" type="presOf" srcId="{83770333-0F1F-4072-B490-AC444B1A257B}" destId="{ACB0CA1B-9DDD-4536-98C4-55E9A5F09752}" srcOrd="0" destOrd="0" presId="urn:microsoft.com/office/officeart/2005/8/layout/hierarchy2"/>
    <dgm:cxn modelId="{9A06B696-3BDE-4790-B099-C89BC2358AB5}" type="presOf" srcId="{345719B9-E6E5-4420-B41D-714CB0FA97BD}" destId="{45A42758-984F-4CB1-9BD9-0436461EE35E}" srcOrd="1" destOrd="0" presId="urn:microsoft.com/office/officeart/2005/8/layout/hierarchy2"/>
    <dgm:cxn modelId="{B563CC35-CE7D-4C10-AFDD-A40102BBA506}" type="presOf" srcId="{E9B1E192-36FC-4F4D-AB22-0E65F578A0E8}" destId="{5DF8DA1C-351D-6A4C-A9F5-EC3158ABAAD5}" srcOrd="0" destOrd="0" presId="urn:microsoft.com/office/officeart/2005/8/layout/hierarchy2"/>
    <dgm:cxn modelId="{6ED3F292-5243-244E-9497-90492D969D08}" srcId="{BA5546E2-F427-DC4A-BBFB-DBC8E7485CB4}" destId="{2C801C0D-4ED6-5C40-BA17-708DCA5029DD}" srcOrd="1" destOrd="0" parTransId="{F53CA411-FD3D-E04A-BEA3-99C9F7ADEF60}" sibTransId="{629D696F-EDC0-7A43-9BFA-31DB10E52BA6}"/>
    <dgm:cxn modelId="{0BD9F1A7-E38D-4335-9BA0-B09EEFEF5DA9}" type="presOf" srcId="{8851FCD0-FD66-445B-B345-02D3E7FABFBA}" destId="{AA58CCA6-880B-4F63-864E-A3F04366341C}" srcOrd="0" destOrd="0" presId="urn:microsoft.com/office/officeart/2005/8/layout/hierarchy2"/>
    <dgm:cxn modelId="{A0D9C252-EF9A-4B44-B69D-E30BF2AFF920}" type="presOf" srcId="{E9B1E192-36FC-4F4D-AB22-0E65F578A0E8}" destId="{5F1898C5-65E5-1D4D-8FFD-C8F13957E50C}" srcOrd="1" destOrd="0" presId="urn:microsoft.com/office/officeart/2005/8/layout/hierarchy2"/>
    <dgm:cxn modelId="{0D0D082B-A065-4F24-BA1F-45B263B3BCE6}" type="presOf" srcId="{4B454C02-A879-FF4C-842D-32E9FCBA7E43}" destId="{7FC7176B-B306-4545-BB30-E48B6EACD2F6}" srcOrd="0" destOrd="0" presId="urn:microsoft.com/office/officeart/2005/8/layout/hierarchy2"/>
    <dgm:cxn modelId="{C2D92D8D-8DA7-1947-B7F5-F58E0983AE15}" srcId="{5FDF2D4F-1AE4-F342-A4B3-44D1CF8AC4E6}" destId="{BA5546E2-F427-DC4A-BBFB-DBC8E7485CB4}" srcOrd="0" destOrd="0" parTransId="{CA827403-93E9-DE49-925C-3A4A6275B74E}" sibTransId="{24DB0DDA-2BFD-DD4A-9747-992A3C612D14}"/>
    <dgm:cxn modelId="{C4513C4B-8A46-4751-AFC8-85894BB03AD8}" type="presOf" srcId="{345719B9-E6E5-4420-B41D-714CB0FA97BD}" destId="{EB45AC25-42E8-4B27-9B8D-D85EA3ED8970}" srcOrd="0" destOrd="0" presId="urn:microsoft.com/office/officeart/2005/8/layout/hierarchy2"/>
    <dgm:cxn modelId="{DDDE5578-FA48-405F-A769-D5DDC4BE5657}" type="presOf" srcId="{F53CA411-FD3D-E04A-BEA3-99C9F7ADEF60}" destId="{EF129958-D959-964E-A092-E697875F0A2D}" srcOrd="1" destOrd="0" presId="urn:microsoft.com/office/officeart/2005/8/layout/hierarchy2"/>
    <dgm:cxn modelId="{C98BB2F2-CC15-A949-9E8D-728A95B93416}" srcId="{BA5546E2-F427-DC4A-BBFB-DBC8E7485CB4}" destId="{4B454C02-A879-FF4C-842D-32E9FCBA7E43}" srcOrd="0" destOrd="0" parTransId="{A3DFAF5B-6847-834E-9C5D-D850FD01FD24}" sibTransId="{507A5C1C-E71A-6847-BEA6-7D7CDDA3F363}"/>
    <dgm:cxn modelId="{357A9D43-F6A0-E043-B4BA-264E6BAE7ACD}" srcId="{4B454C02-A879-FF4C-842D-32E9FCBA7E43}" destId="{3E7A3520-6BEA-B54D-829B-DCBB5AFF827D}" srcOrd="1" destOrd="0" parTransId="{460D9719-2860-F144-8BB7-4760360E72D4}" sibTransId="{750E2E15-D707-C549-8DB7-F603F9A1718A}"/>
    <dgm:cxn modelId="{D8AC687A-ED3A-4D2F-AACE-8F07C5131C44}" type="presOf" srcId="{A2AEC00B-42C0-7A47-9A69-C11D40D6175D}" destId="{F4332B54-FEC8-904D-8CB1-4B601FDF0514}" srcOrd="1" destOrd="0" presId="urn:microsoft.com/office/officeart/2005/8/layout/hierarchy2"/>
    <dgm:cxn modelId="{96CE9073-7BE1-4379-A97B-16D1AAC3562A}" type="presOf" srcId="{5FDF2D4F-1AE4-F342-A4B3-44D1CF8AC4E6}" destId="{B7CF83C7-E0BC-324F-B017-3889A08C49E7}" srcOrd="0" destOrd="0" presId="urn:microsoft.com/office/officeart/2005/8/layout/hierarchy2"/>
    <dgm:cxn modelId="{92843B74-A857-4CB2-B5FA-40BC037626DA}" srcId="{2C801C0D-4ED6-5C40-BA17-708DCA5029DD}" destId="{83770333-0F1F-4072-B490-AC444B1A257B}" srcOrd="1" destOrd="0" parTransId="{5699EFED-69F7-4241-BF69-AB5A67E289D3}" sibTransId="{1A39AE51-E0E0-4D1F-96A1-4D27EDC9C948}"/>
    <dgm:cxn modelId="{B4CBEC78-1BE5-45D1-9B3E-3AC7E77ACAA7}" type="presOf" srcId="{A2AEC00B-42C0-7A47-9A69-C11D40D6175D}" destId="{3F1E33D6-4129-E647-9033-5608526EDC4E}" srcOrd="0" destOrd="0" presId="urn:microsoft.com/office/officeart/2005/8/layout/hierarchy2"/>
    <dgm:cxn modelId="{ADDCB2A5-B572-4EEF-BC52-486E9238CB19}" type="presOf" srcId="{46DFADF6-C3A9-574B-922F-9C7C352343D5}" destId="{76B1D737-114F-D949-B49E-A8ED129E3DE0}" srcOrd="0" destOrd="0" presId="urn:microsoft.com/office/officeart/2005/8/layout/hierarchy2"/>
    <dgm:cxn modelId="{1E5E8F8F-F855-43CB-9F41-534ED9CF903A}" type="presOf" srcId="{F53CA411-FD3D-E04A-BEA3-99C9F7ADEF60}" destId="{51E74480-BB82-F340-9E5F-1B39235E9F1B}" srcOrd="0" destOrd="0" presId="urn:microsoft.com/office/officeart/2005/8/layout/hierarchy2"/>
    <dgm:cxn modelId="{525DCFFC-83C2-4065-A198-053DDAE17A78}" type="presOf" srcId="{3E7A3520-6BEA-B54D-829B-DCBB5AFF827D}" destId="{5E027D59-0F14-4945-9B41-39D1BF769189}" srcOrd="0" destOrd="0" presId="urn:microsoft.com/office/officeart/2005/8/layout/hierarchy2"/>
    <dgm:cxn modelId="{5DB35C2A-2890-4DBE-8B07-0D7AF98DA9CF}" type="presOf" srcId="{460D9719-2860-F144-8BB7-4760360E72D4}" destId="{5A6FB207-B77B-8342-A7A2-F2C25EC19ABC}" srcOrd="1" destOrd="0" presId="urn:microsoft.com/office/officeart/2005/8/layout/hierarchy2"/>
    <dgm:cxn modelId="{D0D12727-56EF-4DC8-907C-E1EB0B16C596}" type="presOf" srcId="{2C801C0D-4ED6-5C40-BA17-708DCA5029DD}" destId="{E06D4A81-52FF-8E49-B766-2C52170E82FF}" srcOrd="0" destOrd="0" presId="urn:microsoft.com/office/officeart/2005/8/layout/hierarchy2"/>
    <dgm:cxn modelId="{6AEEBF3D-4DCF-2647-93E1-9FD09A6B9FD7}" srcId="{2C801C0D-4ED6-5C40-BA17-708DCA5029DD}" destId="{22375E3B-EA4C-D449-8085-5A119CE7714F}" srcOrd="0" destOrd="0" parTransId="{A2AEC00B-42C0-7A47-9A69-C11D40D6175D}" sibTransId="{59758FED-9350-AF4F-82A4-739397C05E10}"/>
    <dgm:cxn modelId="{9005120B-0847-422F-A41E-DB07AACCAF1F}" type="presOf" srcId="{22375E3B-EA4C-D449-8085-5A119CE7714F}" destId="{859786A0-561E-F048-BD20-6BA668D00D18}" srcOrd="0" destOrd="0" presId="urn:microsoft.com/office/officeart/2005/8/layout/hierarchy2"/>
    <dgm:cxn modelId="{614D90D5-0BEB-4AD0-97A2-006996A76B60}" type="presOf" srcId="{460D9719-2860-F144-8BB7-4760360E72D4}" destId="{3F2254BB-E3F7-154F-B9AB-92C67549C12B}" srcOrd="0" destOrd="0" presId="urn:microsoft.com/office/officeart/2005/8/layout/hierarchy2"/>
    <dgm:cxn modelId="{9E57A194-A5E6-4232-9EAA-B0792F9CC70E}" type="presOf" srcId="{2E30CB15-A0F4-B341-B45F-C65F232E52C6}" destId="{6697A4C6-0D6B-D540-B07B-180E3BAFC685}" srcOrd="0" destOrd="0" presId="urn:microsoft.com/office/officeart/2005/8/layout/hierarchy2"/>
    <dgm:cxn modelId="{FB703092-1337-C148-AE3F-4B852435F4AC}" srcId="{2C801C0D-4ED6-5C40-BA17-708DCA5029DD}" destId="{2E30CB15-A0F4-B341-B45F-C65F232E52C6}" srcOrd="2" destOrd="0" parTransId="{E9B1E192-36FC-4F4D-AB22-0E65F578A0E8}" sibTransId="{ECEBBDF3-8384-9242-B210-88AAAC78EB48}"/>
    <dgm:cxn modelId="{59207F5F-2393-4A25-B3D4-55C63DEC6B3C}" type="presOf" srcId="{CDB84625-194D-8F46-8CFC-5C987B4ABA02}" destId="{50EC2117-8846-364F-8F29-A43E7C2F1623}" srcOrd="1" destOrd="0" presId="urn:microsoft.com/office/officeart/2005/8/layout/hierarchy2"/>
    <dgm:cxn modelId="{BF9A5A7E-6666-4D56-B149-4E1215DE2693}" type="presOf" srcId="{CDB84625-194D-8F46-8CFC-5C987B4ABA02}" destId="{3B90C6ED-4E61-C447-B43D-0F6F6D8473BE}" srcOrd="0" destOrd="0" presId="urn:microsoft.com/office/officeart/2005/8/layout/hierarchy2"/>
    <dgm:cxn modelId="{FC3AA44B-CE7A-4CB0-9ECD-E9D7BD7E4802}" type="presOf" srcId="{A3DFAF5B-6847-834E-9C5D-D850FD01FD24}" destId="{B1E818A3-CD03-3146-896C-0B388218A045}" srcOrd="1" destOrd="0" presId="urn:microsoft.com/office/officeart/2005/8/layout/hierarchy2"/>
    <dgm:cxn modelId="{B6ADD5FD-3DBB-42F0-96A5-8576BFD56AD6}" type="presOf" srcId="{A3DFAF5B-6847-834E-9C5D-D850FD01FD24}" destId="{C1B8E7E9-12EE-CA4F-BC54-DEC20BEF5C2A}" srcOrd="0" destOrd="0" presId="urn:microsoft.com/office/officeart/2005/8/layout/hierarchy2"/>
    <dgm:cxn modelId="{503FF3D6-0A1F-4A63-AD87-B832F1ACC22D}" type="presOf" srcId="{BA5546E2-F427-DC4A-BBFB-DBC8E7485CB4}" destId="{22D73E8F-085D-434C-906E-F07786957142}" srcOrd="0" destOrd="0" presId="urn:microsoft.com/office/officeart/2005/8/layout/hierarchy2"/>
    <dgm:cxn modelId="{EA2FE351-8C4D-4E20-8E90-24C9AE4A7BE7}" type="presOf" srcId="{5699EFED-69F7-4241-BF69-AB5A67E289D3}" destId="{359CC28E-DE2B-4241-BF9A-DC73EF27BEB9}" srcOrd="1" destOrd="0" presId="urn:microsoft.com/office/officeart/2005/8/layout/hierarchy2"/>
    <dgm:cxn modelId="{FAF58DBB-439B-42B7-B2BC-49870EB92E81}" type="presOf" srcId="{5699EFED-69F7-4241-BF69-AB5A67E289D3}" destId="{174B8419-3B6B-4E34-9968-877549548896}" srcOrd="0" destOrd="0" presId="urn:microsoft.com/office/officeart/2005/8/layout/hierarchy2"/>
    <dgm:cxn modelId="{DB812C66-D493-4940-9C6E-DC193C3295ED}" srcId="{4B454C02-A879-FF4C-842D-32E9FCBA7E43}" destId="{8851FCD0-FD66-445B-B345-02D3E7FABFBA}" srcOrd="2" destOrd="0" parTransId="{345719B9-E6E5-4420-B41D-714CB0FA97BD}" sibTransId="{D19D8CEB-A16A-4B6D-9E0F-308A81B769BA}"/>
    <dgm:cxn modelId="{274EFEB8-7164-4094-80EF-DFD65B809EF4}" type="presParOf" srcId="{B7CF83C7-E0BC-324F-B017-3889A08C49E7}" destId="{540755FC-7C2F-5848-9BA7-E03B62467346}" srcOrd="0" destOrd="0" presId="urn:microsoft.com/office/officeart/2005/8/layout/hierarchy2"/>
    <dgm:cxn modelId="{AE28AFC4-F7A4-439C-9EAC-7342690E8AAF}" type="presParOf" srcId="{540755FC-7C2F-5848-9BA7-E03B62467346}" destId="{22D73E8F-085D-434C-906E-F07786957142}" srcOrd="0" destOrd="0" presId="urn:microsoft.com/office/officeart/2005/8/layout/hierarchy2"/>
    <dgm:cxn modelId="{F010FE7F-33AE-4602-9867-3F0F574D2259}" type="presParOf" srcId="{540755FC-7C2F-5848-9BA7-E03B62467346}" destId="{1B616E41-741B-4149-8B8B-347E32A41619}" srcOrd="1" destOrd="0" presId="urn:microsoft.com/office/officeart/2005/8/layout/hierarchy2"/>
    <dgm:cxn modelId="{F5434987-4DDD-4368-869E-ADF5200E7A1F}" type="presParOf" srcId="{1B616E41-741B-4149-8B8B-347E32A41619}" destId="{C1B8E7E9-12EE-CA4F-BC54-DEC20BEF5C2A}" srcOrd="0" destOrd="0" presId="urn:microsoft.com/office/officeart/2005/8/layout/hierarchy2"/>
    <dgm:cxn modelId="{05F8D938-86DB-452A-9FE8-9AA5FD151DD9}" type="presParOf" srcId="{C1B8E7E9-12EE-CA4F-BC54-DEC20BEF5C2A}" destId="{B1E818A3-CD03-3146-896C-0B388218A045}" srcOrd="0" destOrd="0" presId="urn:microsoft.com/office/officeart/2005/8/layout/hierarchy2"/>
    <dgm:cxn modelId="{41701617-A803-4A18-ABF6-9C3EEC9DB78B}" type="presParOf" srcId="{1B616E41-741B-4149-8B8B-347E32A41619}" destId="{ABA5F36D-6C8F-DF47-8F3A-C88ABB18ABA0}" srcOrd="1" destOrd="0" presId="urn:microsoft.com/office/officeart/2005/8/layout/hierarchy2"/>
    <dgm:cxn modelId="{45674F1F-0B96-4B25-B325-992C1769D258}" type="presParOf" srcId="{ABA5F36D-6C8F-DF47-8F3A-C88ABB18ABA0}" destId="{7FC7176B-B306-4545-BB30-E48B6EACD2F6}" srcOrd="0" destOrd="0" presId="urn:microsoft.com/office/officeart/2005/8/layout/hierarchy2"/>
    <dgm:cxn modelId="{E6A35BB0-5889-47B1-B4D8-02DA60B4995D}" type="presParOf" srcId="{ABA5F36D-6C8F-DF47-8F3A-C88ABB18ABA0}" destId="{27C61884-A8EC-CB46-8D85-C11CDC33EE6B}" srcOrd="1" destOrd="0" presId="urn:microsoft.com/office/officeart/2005/8/layout/hierarchy2"/>
    <dgm:cxn modelId="{D61C0DF0-C470-498D-9D3B-AF9DD0AA5FE5}" type="presParOf" srcId="{27C61884-A8EC-CB46-8D85-C11CDC33EE6B}" destId="{3B90C6ED-4E61-C447-B43D-0F6F6D8473BE}" srcOrd="0" destOrd="0" presId="urn:microsoft.com/office/officeart/2005/8/layout/hierarchy2"/>
    <dgm:cxn modelId="{7645A6A0-2A22-4ED3-AE5B-24E694FD596B}" type="presParOf" srcId="{3B90C6ED-4E61-C447-B43D-0F6F6D8473BE}" destId="{50EC2117-8846-364F-8F29-A43E7C2F1623}" srcOrd="0" destOrd="0" presId="urn:microsoft.com/office/officeart/2005/8/layout/hierarchy2"/>
    <dgm:cxn modelId="{750A2DD3-F02D-4159-A4A2-E65EAA719F79}" type="presParOf" srcId="{27C61884-A8EC-CB46-8D85-C11CDC33EE6B}" destId="{D5887545-37DF-E64E-A0D8-D5C122F2455D}" srcOrd="1" destOrd="0" presId="urn:microsoft.com/office/officeart/2005/8/layout/hierarchy2"/>
    <dgm:cxn modelId="{469BCCD2-A8A4-49D9-8054-10B608B27A2E}" type="presParOf" srcId="{D5887545-37DF-E64E-A0D8-D5C122F2455D}" destId="{76B1D737-114F-D949-B49E-A8ED129E3DE0}" srcOrd="0" destOrd="0" presId="urn:microsoft.com/office/officeart/2005/8/layout/hierarchy2"/>
    <dgm:cxn modelId="{E69E5527-1946-4490-AA2A-03991E241F2F}" type="presParOf" srcId="{D5887545-37DF-E64E-A0D8-D5C122F2455D}" destId="{33BDB74E-024D-F44B-97E2-B6CB347568E9}" srcOrd="1" destOrd="0" presId="urn:microsoft.com/office/officeart/2005/8/layout/hierarchy2"/>
    <dgm:cxn modelId="{2F0C8D3A-2EA6-46A8-9D0B-F373B7DD224D}" type="presParOf" srcId="{27C61884-A8EC-CB46-8D85-C11CDC33EE6B}" destId="{3F2254BB-E3F7-154F-B9AB-92C67549C12B}" srcOrd="2" destOrd="0" presId="urn:microsoft.com/office/officeart/2005/8/layout/hierarchy2"/>
    <dgm:cxn modelId="{60436B6C-89F3-4F02-A15B-95A9AB104B52}" type="presParOf" srcId="{3F2254BB-E3F7-154F-B9AB-92C67549C12B}" destId="{5A6FB207-B77B-8342-A7A2-F2C25EC19ABC}" srcOrd="0" destOrd="0" presId="urn:microsoft.com/office/officeart/2005/8/layout/hierarchy2"/>
    <dgm:cxn modelId="{993F643D-4003-44E3-8CBF-C6EFCB70C09D}" type="presParOf" srcId="{27C61884-A8EC-CB46-8D85-C11CDC33EE6B}" destId="{CF739F9B-EC99-A047-90E2-4BAD354B8550}" srcOrd="3" destOrd="0" presId="urn:microsoft.com/office/officeart/2005/8/layout/hierarchy2"/>
    <dgm:cxn modelId="{04548CEB-4737-48AE-98CF-2CC1C6043573}" type="presParOf" srcId="{CF739F9B-EC99-A047-90E2-4BAD354B8550}" destId="{5E027D59-0F14-4945-9B41-39D1BF769189}" srcOrd="0" destOrd="0" presId="urn:microsoft.com/office/officeart/2005/8/layout/hierarchy2"/>
    <dgm:cxn modelId="{5053DD76-F2A6-43B0-BCE3-E6026CD6D567}" type="presParOf" srcId="{CF739F9B-EC99-A047-90E2-4BAD354B8550}" destId="{0584B721-C21E-5640-B067-997B51F613C2}" srcOrd="1" destOrd="0" presId="urn:microsoft.com/office/officeart/2005/8/layout/hierarchy2"/>
    <dgm:cxn modelId="{1A5857C0-60EA-4F7B-AAE1-E7FAA9DAEC6C}" type="presParOf" srcId="{27C61884-A8EC-CB46-8D85-C11CDC33EE6B}" destId="{EB45AC25-42E8-4B27-9B8D-D85EA3ED8970}" srcOrd="4" destOrd="0" presId="urn:microsoft.com/office/officeart/2005/8/layout/hierarchy2"/>
    <dgm:cxn modelId="{FEDF65B7-6C12-49AF-B99B-6716472F6C97}" type="presParOf" srcId="{EB45AC25-42E8-4B27-9B8D-D85EA3ED8970}" destId="{45A42758-984F-4CB1-9BD9-0436461EE35E}" srcOrd="0" destOrd="0" presId="urn:microsoft.com/office/officeart/2005/8/layout/hierarchy2"/>
    <dgm:cxn modelId="{F1F36A81-6829-4FE6-A584-D905711FDB82}" type="presParOf" srcId="{27C61884-A8EC-CB46-8D85-C11CDC33EE6B}" destId="{5E3B67E9-3483-47A1-A72A-4DF49085CA79}" srcOrd="5" destOrd="0" presId="urn:microsoft.com/office/officeart/2005/8/layout/hierarchy2"/>
    <dgm:cxn modelId="{9EA0CC64-A7FF-4CC4-9775-9B9BE6C0C650}" type="presParOf" srcId="{5E3B67E9-3483-47A1-A72A-4DF49085CA79}" destId="{AA58CCA6-880B-4F63-864E-A3F04366341C}" srcOrd="0" destOrd="0" presId="urn:microsoft.com/office/officeart/2005/8/layout/hierarchy2"/>
    <dgm:cxn modelId="{DB6BDF90-BF3D-4058-A9A6-71694E9AA33E}" type="presParOf" srcId="{5E3B67E9-3483-47A1-A72A-4DF49085CA79}" destId="{EB483715-B539-4E30-A29D-D5C437B69A95}" srcOrd="1" destOrd="0" presId="urn:microsoft.com/office/officeart/2005/8/layout/hierarchy2"/>
    <dgm:cxn modelId="{633D318A-FADD-48A9-87D1-F301C372EA2C}" type="presParOf" srcId="{1B616E41-741B-4149-8B8B-347E32A41619}" destId="{51E74480-BB82-F340-9E5F-1B39235E9F1B}" srcOrd="2" destOrd="0" presId="urn:microsoft.com/office/officeart/2005/8/layout/hierarchy2"/>
    <dgm:cxn modelId="{07D554EB-A448-4B81-B935-B0627785677D}" type="presParOf" srcId="{51E74480-BB82-F340-9E5F-1B39235E9F1B}" destId="{EF129958-D959-964E-A092-E697875F0A2D}" srcOrd="0" destOrd="0" presId="urn:microsoft.com/office/officeart/2005/8/layout/hierarchy2"/>
    <dgm:cxn modelId="{061C2EDD-C4F3-4390-B37D-4AB9C3789C3B}" type="presParOf" srcId="{1B616E41-741B-4149-8B8B-347E32A41619}" destId="{189F7DD9-91FA-9C4D-967A-3491E0F6F922}" srcOrd="3" destOrd="0" presId="urn:microsoft.com/office/officeart/2005/8/layout/hierarchy2"/>
    <dgm:cxn modelId="{C5CB6A02-934B-4B50-8B5D-C6B2A3528848}" type="presParOf" srcId="{189F7DD9-91FA-9C4D-967A-3491E0F6F922}" destId="{E06D4A81-52FF-8E49-B766-2C52170E82FF}" srcOrd="0" destOrd="0" presId="urn:microsoft.com/office/officeart/2005/8/layout/hierarchy2"/>
    <dgm:cxn modelId="{EA4C645D-7628-4DC8-9B4B-26D730977B13}" type="presParOf" srcId="{189F7DD9-91FA-9C4D-967A-3491E0F6F922}" destId="{6D71B574-4FFA-F345-9602-45AA0AE1866E}" srcOrd="1" destOrd="0" presId="urn:microsoft.com/office/officeart/2005/8/layout/hierarchy2"/>
    <dgm:cxn modelId="{64D8B403-1C97-4705-954B-D80CDC6B0BC3}" type="presParOf" srcId="{6D71B574-4FFA-F345-9602-45AA0AE1866E}" destId="{3F1E33D6-4129-E647-9033-5608526EDC4E}" srcOrd="0" destOrd="0" presId="urn:microsoft.com/office/officeart/2005/8/layout/hierarchy2"/>
    <dgm:cxn modelId="{12E2DE01-52B3-472B-89BD-BAE7950BECBB}" type="presParOf" srcId="{3F1E33D6-4129-E647-9033-5608526EDC4E}" destId="{F4332B54-FEC8-904D-8CB1-4B601FDF0514}" srcOrd="0" destOrd="0" presId="urn:microsoft.com/office/officeart/2005/8/layout/hierarchy2"/>
    <dgm:cxn modelId="{B54ADB4B-C9BC-4B7A-8364-4612A784C505}" type="presParOf" srcId="{6D71B574-4FFA-F345-9602-45AA0AE1866E}" destId="{04966CCC-7A9C-384E-9C7C-C0A7125E3CFC}" srcOrd="1" destOrd="0" presId="urn:microsoft.com/office/officeart/2005/8/layout/hierarchy2"/>
    <dgm:cxn modelId="{735B4505-9B99-4E06-9B14-406B31A9DC30}" type="presParOf" srcId="{04966CCC-7A9C-384E-9C7C-C0A7125E3CFC}" destId="{859786A0-561E-F048-BD20-6BA668D00D18}" srcOrd="0" destOrd="0" presId="urn:microsoft.com/office/officeart/2005/8/layout/hierarchy2"/>
    <dgm:cxn modelId="{B5564A96-125D-48AC-A315-DF832CCD4D1C}" type="presParOf" srcId="{04966CCC-7A9C-384E-9C7C-C0A7125E3CFC}" destId="{91AC7BDA-62BC-8244-9047-FC7573F302B7}" srcOrd="1" destOrd="0" presId="urn:microsoft.com/office/officeart/2005/8/layout/hierarchy2"/>
    <dgm:cxn modelId="{03B715D5-1B09-43BE-9AB4-00191248DF79}" type="presParOf" srcId="{6D71B574-4FFA-F345-9602-45AA0AE1866E}" destId="{174B8419-3B6B-4E34-9968-877549548896}" srcOrd="2" destOrd="0" presId="urn:microsoft.com/office/officeart/2005/8/layout/hierarchy2"/>
    <dgm:cxn modelId="{0D5385F5-74DD-4455-BC13-7561D21A40B2}" type="presParOf" srcId="{174B8419-3B6B-4E34-9968-877549548896}" destId="{359CC28E-DE2B-4241-BF9A-DC73EF27BEB9}" srcOrd="0" destOrd="0" presId="urn:microsoft.com/office/officeart/2005/8/layout/hierarchy2"/>
    <dgm:cxn modelId="{B83BA0A0-6D24-4EE8-BAEE-5478973DF291}" type="presParOf" srcId="{6D71B574-4FFA-F345-9602-45AA0AE1866E}" destId="{6757661E-2993-4355-BDC4-CFD5B696DED2}" srcOrd="3" destOrd="0" presId="urn:microsoft.com/office/officeart/2005/8/layout/hierarchy2"/>
    <dgm:cxn modelId="{DBAA38EC-6C47-492E-8951-C64AE56A8578}" type="presParOf" srcId="{6757661E-2993-4355-BDC4-CFD5B696DED2}" destId="{ACB0CA1B-9DDD-4536-98C4-55E9A5F09752}" srcOrd="0" destOrd="0" presId="urn:microsoft.com/office/officeart/2005/8/layout/hierarchy2"/>
    <dgm:cxn modelId="{462295C6-175D-4688-B628-76C4D7DDA2A3}" type="presParOf" srcId="{6757661E-2993-4355-BDC4-CFD5B696DED2}" destId="{5EBF5074-E4C0-41E0-AFA2-C4C4FD6C4811}" srcOrd="1" destOrd="0" presId="urn:microsoft.com/office/officeart/2005/8/layout/hierarchy2"/>
    <dgm:cxn modelId="{EBFF64AA-B229-4DA5-8B07-EBF6AF4DB094}" type="presParOf" srcId="{6D71B574-4FFA-F345-9602-45AA0AE1866E}" destId="{5DF8DA1C-351D-6A4C-A9F5-EC3158ABAAD5}" srcOrd="4" destOrd="0" presId="urn:microsoft.com/office/officeart/2005/8/layout/hierarchy2"/>
    <dgm:cxn modelId="{9BC4FE79-9A95-4EAC-B57C-5D55E398F940}" type="presParOf" srcId="{5DF8DA1C-351D-6A4C-A9F5-EC3158ABAAD5}" destId="{5F1898C5-65E5-1D4D-8FFD-C8F13957E50C}" srcOrd="0" destOrd="0" presId="urn:microsoft.com/office/officeart/2005/8/layout/hierarchy2"/>
    <dgm:cxn modelId="{BD9F5521-C57D-4A56-814B-FE3EC6BCC4F5}" type="presParOf" srcId="{6D71B574-4FFA-F345-9602-45AA0AE1866E}" destId="{654F0CBC-E375-0747-B327-7CA1A5AF7CA3}" srcOrd="5" destOrd="0" presId="urn:microsoft.com/office/officeart/2005/8/layout/hierarchy2"/>
    <dgm:cxn modelId="{E79B705E-C328-4DC7-A5F2-F1C07D872F06}" type="presParOf" srcId="{654F0CBC-E375-0747-B327-7CA1A5AF7CA3}" destId="{6697A4C6-0D6B-D540-B07B-180E3BAFC685}" srcOrd="0" destOrd="0" presId="urn:microsoft.com/office/officeart/2005/8/layout/hierarchy2"/>
    <dgm:cxn modelId="{23B6687D-8BBC-4F5D-BCEC-1768E62046E7}" type="presParOf" srcId="{654F0CBC-E375-0747-B327-7CA1A5AF7CA3}" destId="{6788F651-84DA-4046-B46F-B7803F14094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73E8F-085D-434C-906E-F07786957142}">
      <dsp:nvSpPr>
        <dsp:cNvPr id="0" name=""/>
        <dsp:cNvSpPr/>
      </dsp:nvSpPr>
      <dsp:spPr>
        <a:xfrm>
          <a:off x="0" y="2471198"/>
          <a:ext cx="1734417" cy="1493966"/>
        </a:xfrm>
        <a:prstGeom prst="roundRect">
          <a:avLst>
            <a:gd name="adj" fmla="val 10000"/>
          </a:avLst>
        </a:prstGeom>
        <a:solidFill>
          <a:schemeClr val="accent5">
            <a:lumMod val="60000"/>
            <a:lumOff val="4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CO" sz="1600" b="1" kern="1200" dirty="0" smtClean="0">
              <a:solidFill>
                <a:schemeClr val="bg1"/>
              </a:solidFill>
            </a:rPr>
            <a:t>Lógica y metodología de la investigación</a:t>
          </a:r>
          <a:endParaRPr lang="es-ES_tradnl" sz="1600" b="1" kern="1200" dirty="0">
            <a:solidFill>
              <a:schemeClr val="bg1"/>
            </a:solidFill>
          </a:endParaRPr>
        </a:p>
      </dsp:txBody>
      <dsp:txXfrm>
        <a:off x="43757" y="2514955"/>
        <a:ext cx="1646903" cy="1406452"/>
      </dsp:txXfrm>
    </dsp:sp>
    <dsp:sp modelId="{C1B8E7E9-12EE-CA4F-BC54-DEC20BEF5C2A}">
      <dsp:nvSpPr>
        <dsp:cNvPr id="0" name=""/>
        <dsp:cNvSpPr/>
      </dsp:nvSpPr>
      <dsp:spPr>
        <a:xfrm rot="17620977">
          <a:off x="1214099" y="2409291"/>
          <a:ext cx="1739250" cy="25004"/>
        </a:xfrm>
        <a:custGeom>
          <a:avLst/>
          <a:gdLst/>
          <a:ahLst/>
          <a:cxnLst/>
          <a:rect l="0" t="0" r="0" b="0"/>
          <a:pathLst>
            <a:path>
              <a:moveTo>
                <a:pt x="0" y="12502"/>
              </a:moveTo>
              <a:lnTo>
                <a:pt x="1739250" y="125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ES_tradnl" sz="600" kern="1200" dirty="0"/>
        </a:p>
      </dsp:txBody>
      <dsp:txXfrm>
        <a:off x="2040243" y="2378313"/>
        <a:ext cx="86962" cy="86962"/>
      </dsp:txXfrm>
    </dsp:sp>
    <dsp:sp modelId="{7FC7176B-B306-4545-BB30-E48B6EACD2F6}">
      <dsp:nvSpPr>
        <dsp:cNvPr id="0" name=""/>
        <dsp:cNvSpPr/>
      </dsp:nvSpPr>
      <dsp:spPr>
        <a:xfrm>
          <a:off x="2433031" y="915765"/>
          <a:ext cx="2208156" cy="1419282"/>
        </a:xfrm>
        <a:prstGeom prst="roundRect">
          <a:avLst>
            <a:gd name="adj" fmla="val 10000"/>
          </a:avLst>
        </a:prstGeom>
        <a:solidFill>
          <a:schemeClr val="accent1">
            <a:lumMod val="40000"/>
            <a:lumOff val="6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CO" sz="1100" kern="1200" dirty="0" smtClean="0"/>
            <a:t>Lógica y paradigmas epistemológicos de la investigación</a:t>
          </a:r>
        </a:p>
      </dsp:txBody>
      <dsp:txXfrm>
        <a:off x="2474600" y="957334"/>
        <a:ext cx="2125018" cy="1336144"/>
      </dsp:txXfrm>
    </dsp:sp>
    <dsp:sp modelId="{3B90C6ED-4E61-C447-B43D-0F6F6D8473BE}">
      <dsp:nvSpPr>
        <dsp:cNvPr id="0" name=""/>
        <dsp:cNvSpPr/>
      </dsp:nvSpPr>
      <dsp:spPr>
        <a:xfrm rot="18289469">
          <a:off x="4380638" y="1114259"/>
          <a:ext cx="1214866" cy="25004"/>
        </a:xfrm>
        <a:custGeom>
          <a:avLst/>
          <a:gdLst/>
          <a:ahLst/>
          <a:cxnLst/>
          <a:rect l="0" t="0" r="0" b="0"/>
          <a:pathLst>
            <a:path>
              <a:moveTo>
                <a:pt x="0" y="12502"/>
              </a:moveTo>
              <a:lnTo>
                <a:pt x="1214866" y="12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_tradnl" sz="500" kern="1200" dirty="0"/>
        </a:p>
      </dsp:txBody>
      <dsp:txXfrm>
        <a:off x="4957700" y="1096390"/>
        <a:ext cx="60743" cy="60743"/>
      </dsp:txXfrm>
    </dsp:sp>
    <dsp:sp modelId="{76B1D737-114F-D949-B49E-A8ED129E3DE0}">
      <dsp:nvSpPr>
        <dsp:cNvPr id="0" name=""/>
        <dsp:cNvSpPr/>
      </dsp:nvSpPr>
      <dsp:spPr>
        <a:xfrm>
          <a:off x="5334955" y="194512"/>
          <a:ext cx="2317962" cy="867208"/>
        </a:xfrm>
        <a:prstGeom prst="roundRect">
          <a:avLst>
            <a:gd name="adj" fmla="val 10000"/>
          </a:avLst>
        </a:prstGeom>
        <a:solidFill>
          <a:schemeClr val="accent1">
            <a:lumMod val="20000"/>
            <a:lumOff val="8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CO" sz="1100" kern="1200" dirty="0" smtClean="0"/>
            <a:t>¿Qué es y para qué sirve la investigación?</a:t>
          </a:r>
          <a:endParaRPr lang="es-ES_tradnl" sz="1100" kern="1200" dirty="0"/>
        </a:p>
      </dsp:txBody>
      <dsp:txXfrm>
        <a:off x="5360355" y="219912"/>
        <a:ext cx="2267162" cy="816408"/>
      </dsp:txXfrm>
    </dsp:sp>
    <dsp:sp modelId="{3F2254BB-E3F7-154F-B9AB-92C67549C12B}">
      <dsp:nvSpPr>
        <dsp:cNvPr id="0" name=""/>
        <dsp:cNvSpPr/>
      </dsp:nvSpPr>
      <dsp:spPr>
        <a:xfrm rot="191242">
          <a:off x="4640651" y="1632221"/>
          <a:ext cx="694842" cy="25004"/>
        </a:xfrm>
        <a:custGeom>
          <a:avLst/>
          <a:gdLst/>
          <a:ahLst/>
          <a:cxnLst/>
          <a:rect l="0" t="0" r="0" b="0"/>
          <a:pathLst>
            <a:path>
              <a:moveTo>
                <a:pt x="0" y="12502"/>
              </a:moveTo>
              <a:lnTo>
                <a:pt x="694842" y="12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_tradnl" sz="500" kern="1200" dirty="0"/>
        </a:p>
      </dsp:txBody>
      <dsp:txXfrm>
        <a:off x="4970701" y="1627353"/>
        <a:ext cx="34742" cy="34742"/>
      </dsp:txXfrm>
    </dsp:sp>
    <dsp:sp modelId="{5E027D59-0F14-4945-9B41-39D1BF769189}">
      <dsp:nvSpPr>
        <dsp:cNvPr id="0" name=""/>
        <dsp:cNvSpPr/>
      </dsp:nvSpPr>
      <dsp:spPr>
        <a:xfrm>
          <a:off x="5334955" y="1230436"/>
          <a:ext cx="2279094" cy="867208"/>
        </a:xfrm>
        <a:prstGeom prst="roundRect">
          <a:avLst>
            <a:gd name="adj" fmla="val 10000"/>
          </a:avLst>
        </a:prstGeom>
        <a:solidFill>
          <a:schemeClr val="accent1">
            <a:lumMod val="20000"/>
            <a:lumOff val="8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smtClean="0"/>
            <a:t>¿Cuáles con los paradigmas epistemológicos en la investigación  científica?</a:t>
          </a:r>
          <a:endParaRPr lang="es-ES_tradnl" sz="1100" kern="1200" dirty="0"/>
        </a:p>
      </dsp:txBody>
      <dsp:txXfrm>
        <a:off x="5360355" y="1255836"/>
        <a:ext cx="2228294" cy="816408"/>
      </dsp:txXfrm>
    </dsp:sp>
    <dsp:sp modelId="{EB45AC25-42E8-4B27-9B8D-D85EA3ED8970}">
      <dsp:nvSpPr>
        <dsp:cNvPr id="0" name=""/>
        <dsp:cNvSpPr/>
      </dsp:nvSpPr>
      <dsp:spPr>
        <a:xfrm rot="3310531">
          <a:off x="4380638" y="2111549"/>
          <a:ext cx="1214866" cy="25004"/>
        </a:xfrm>
        <a:custGeom>
          <a:avLst/>
          <a:gdLst/>
          <a:ahLst/>
          <a:cxnLst/>
          <a:rect l="0" t="0" r="0" b="0"/>
          <a:pathLst>
            <a:path>
              <a:moveTo>
                <a:pt x="0" y="12502"/>
              </a:moveTo>
              <a:lnTo>
                <a:pt x="1214866" y="12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O" sz="500" kern="1200" dirty="0"/>
        </a:p>
      </dsp:txBody>
      <dsp:txXfrm>
        <a:off x="4957700" y="2093680"/>
        <a:ext cx="60743" cy="60743"/>
      </dsp:txXfrm>
    </dsp:sp>
    <dsp:sp modelId="{AA58CCA6-880B-4F63-864E-A3F04366341C}">
      <dsp:nvSpPr>
        <dsp:cNvPr id="0" name=""/>
        <dsp:cNvSpPr/>
      </dsp:nvSpPr>
      <dsp:spPr>
        <a:xfrm>
          <a:off x="5334955" y="2189092"/>
          <a:ext cx="2279094" cy="867208"/>
        </a:xfrm>
        <a:prstGeom prst="roundRect">
          <a:avLst>
            <a:gd name="adj" fmla="val 10000"/>
          </a:avLst>
        </a:prstGeom>
        <a:solidFill>
          <a:schemeClr val="accent1">
            <a:lumMod val="20000"/>
            <a:lumOff val="8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CO" sz="1100" kern="1200" dirty="0" smtClean="0"/>
            <a:t>¿Cuál es el papel del holismo en la investigación?</a:t>
          </a:r>
          <a:endParaRPr lang="es-ES_tradnl" sz="1100" kern="1200" dirty="0"/>
        </a:p>
      </dsp:txBody>
      <dsp:txXfrm>
        <a:off x="5360355" y="2214492"/>
        <a:ext cx="2228294" cy="816408"/>
      </dsp:txXfrm>
    </dsp:sp>
    <dsp:sp modelId="{51E74480-BB82-F340-9E5F-1B39235E9F1B}">
      <dsp:nvSpPr>
        <dsp:cNvPr id="0" name=""/>
        <dsp:cNvSpPr/>
      </dsp:nvSpPr>
      <dsp:spPr>
        <a:xfrm rot="3807934">
          <a:off x="1301814" y="3905227"/>
          <a:ext cx="1563819" cy="25004"/>
        </a:xfrm>
        <a:custGeom>
          <a:avLst/>
          <a:gdLst/>
          <a:ahLst/>
          <a:cxnLst/>
          <a:rect l="0" t="0" r="0" b="0"/>
          <a:pathLst>
            <a:path>
              <a:moveTo>
                <a:pt x="0" y="12502"/>
              </a:moveTo>
              <a:lnTo>
                <a:pt x="1563819" y="125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_tradnl" sz="500" kern="1200" dirty="0"/>
        </a:p>
      </dsp:txBody>
      <dsp:txXfrm>
        <a:off x="2044629" y="3878634"/>
        <a:ext cx="78190" cy="78190"/>
      </dsp:txXfrm>
    </dsp:sp>
    <dsp:sp modelId="{E06D4A81-52FF-8E49-B766-2C52170E82FF}">
      <dsp:nvSpPr>
        <dsp:cNvPr id="0" name=""/>
        <dsp:cNvSpPr/>
      </dsp:nvSpPr>
      <dsp:spPr>
        <a:xfrm>
          <a:off x="2433031" y="3713958"/>
          <a:ext cx="2247874" cy="1806639"/>
        </a:xfrm>
        <a:prstGeom prst="roundRect">
          <a:avLst>
            <a:gd name="adj" fmla="val 10000"/>
          </a:avLst>
        </a:prstGeom>
        <a:solidFill>
          <a:schemeClr val="accent1">
            <a:lumMod val="40000"/>
            <a:lumOff val="6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CO" sz="1100" kern="1200" dirty="0" smtClean="0"/>
            <a:t>Método y metodología de la investigación cuantitativa y cualitativa</a:t>
          </a:r>
        </a:p>
      </dsp:txBody>
      <dsp:txXfrm>
        <a:off x="2485946" y="3766873"/>
        <a:ext cx="2142044" cy="1700809"/>
      </dsp:txXfrm>
    </dsp:sp>
    <dsp:sp modelId="{3F1E33D6-4129-E647-9033-5608526EDC4E}">
      <dsp:nvSpPr>
        <dsp:cNvPr id="0" name=""/>
        <dsp:cNvSpPr/>
      </dsp:nvSpPr>
      <dsp:spPr>
        <a:xfrm rot="18289469">
          <a:off x="4420356" y="4106130"/>
          <a:ext cx="1214866" cy="25004"/>
        </a:xfrm>
        <a:custGeom>
          <a:avLst/>
          <a:gdLst/>
          <a:ahLst/>
          <a:cxnLst/>
          <a:rect l="0" t="0" r="0" b="0"/>
          <a:pathLst>
            <a:path>
              <a:moveTo>
                <a:pt x="0" y="12502"/>
              </a:moveTo>
              <a:lnTo>
                <a:pt x="1214866" y="12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_tradnl" sz="500" kern="1200" dirty="0"/>
        </a:p>
      </dsp:txBody>
      <dsp:txXfrm>
        <a:off x="4997418" y="4088261"/>
        <a:ext cx="60743" cy="60743"/>
      </dsp:txXfrm>
    </dsp:sp>
    <dsp:sp modelId="{859786A0-561E-F048-BD20-6BA668D00D18}">
      <dsp:nvSpPr>
        <dsp:cNvPr id="0" name=""/>
        <dsp:cNvSpPr/>
      </dsp:nvSpPr>
      <dsp:spPr>
        <a:xfrm>
          <a:off x="5374673" y="3186383"/>
          <a:ext cx="2305249" cy="867208"/>
        </a:xfrm>
        <a:prstGeom prst="roundRect">
          <a:avLst>
            <a:gd name="adj" fmla="val 10000"/>
          </a:avLst>
        </a:prstGeom>
        <a:solidFill>
          <a:schemeClr val="accent1">
            <a:lumMod val="20000"/>
            <a:lumOff val="8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smtClean="0"/>
            <a:t>¿Qué caracteriza el método científico?</a:t>
          </a:r>
          <a:endParaRPr lang="es-ES_tradnl" sz="1100" kern="1200" dirty="0"/>
        </a:p>
      </dsp:txBody>
      <dsp:txXfrm>
        <a:off x="5400073" y="3211783"/>
        <a:ext cx="2254449" cy="816408"/>
      </dsp:txXfrm>
    </dsp:sp>
    <dsp:sp modelId="{174B8419-3B6B-4E34-9968-877549548896}">
      <dsp:nvSpPr>
        <dsp:cNvPr id="0" name=""/>
        <dsp:cNvSpPr/>
      </dsp:nvSpPr>
      <dsp:spPr>
        <a:xfrm>
          <a:off x="4680906" y="4604775"/>
          <a:ext cx="693767" cy="25004"/>
        </a:xfrm>
        <a:custGeom>
          <a:avLst/>
          <a:gdLst/>
          <a:ahLst/>
          <a:cxnLst/>
          <a:rect l="0" t="0" r="0" b="0"/>
          <a:pathLst>
            <a:path>
              <a:moveTo>
                <a:pt x="0" y="12502"/>
              </a:moveTo>
              <a:lnTo>
                <a:pt x="693767" y="12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O" sz="500" kern="1200" dirty="0"/>
        </a:p>
      </dsp:txBody>
      <dsp:txXfrm>
        <a:off x="5010446" y="4599933"/>
        <a:ext cx="34688" cy="34688"/>
      </dsp:txXfrm>
    </dsp:sp>
    <dsp:sp modelId="{ACB0CA1B-9DDD-4536-98C4-55E9A5F09752}">
      <dsp:nvSpPr>
        <dsp:cNvPr id="0" name=""/>
        <dsp:cNvSpPr/>
      </dsp:nvSpPr>
      <dsp:spPr>
        <a:xfrm>
          <a:off x="5374673" y="4183673"/>
          <a:ext cx="2269017" cy="867208"/>
        </a:xfrm>
        <a:prstGeom prst="roundRect">
          <a:avLst>
            <a:gd name="adj" fmla="val 10000"/>
          </a:avLst>
        </a:prstGeom>
        <a:solidFill>
          <a:schemeClr val="accent1">
            <a:lumMod val="20000"/>
            <a:lumOff val="8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smtClean="0"/>
            <a:t>¿En qué se diferencian la investigación cuantitativa y cualitativa?</a:t>
          </a:r>
          <a:endParaRPr lang="es-ES_tradnl" sz="1100" kern="1200" dirty="0"/>
        </a:p>
      </dsp:txBody>
      <dsp:txXfrm>
        <a:off x="5400073" y="4209073"/>
        <a:ext cx="2218217" cy="816408"/>
      </dsp:txXfrm>
    </dsp:sp>
    <dsp:sp modelId="{5DF8DA1C-351D-6A4C-A9F5-EC3158ABAAD5}">
      <dsp:nvSpPr>
        <dsp:cNvPr id="0" name=""/>
        <dsp:cNvSpPr/>
      </dsp:nvSpPr>
      <dsp:spPr>
        <a:xfrm rot="3310531">
          <a:off x="4420356" y="5103420"/>
          <a:ext cx="1214866" cy="25004"/>
        </a:xfrm>
        <a:custGeom>
          <a:avLst/>
          <a:gdLst/>
          <a:ahLst/>
          <a:cxnLst/>
          <a:rect l="0" t="0" r="0" b="0"/>
          <a:pathLst>
            <a:path>
              <a:moveTo>
                <a:pt x="0" y="12502"/>
              </a:moveTo>
              <a:lnTo>
                <a:pt x="1214866" y="12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_tradnl" sz="500" kern="1200" dirty="0"/>
        </a:p>
      </dsp:txBody>
      <dsp:txXfrm>
        <a:off x="4997418" y="5085551"/>
        <a:ext cx="60743" cy="60743"/>
      </dsp:txXfrm>
    </dsp:sp>
    <dsp:sp modelId="{6697A4C6-0D6B-D540-B07B-180E3BAFC685}">
      <dsp:nvSpPr>
        <dsp:cNvPr id="0" name=""/>
        <dsp:cNvSpPr/>
      </dsp:nvSpPr>
      <dsp:spPr>
        <a:xfrm>
          <a:off x="5374673" y="5180963"/>
          <a:ext cx="2279978" cy="867208"/>
        </a:xfrm>
        <a:prstGeom prst="roundRect">
          <a:avLst>
            <a:gd name="adj" fmla="val 10000"/>
          </a:avLst>
        </a:prstGeom>
        <a:solidFill>
          <a:schemeClr val="accent1">
            <a:lumMod val="20000"/>
            <a:lumOff val="8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smtClean="0"/>
            <a:t>¿Cuál es el objeto de conocimiento en la administración pública? </a:t>
          </a:r>
          <a:endParaRPr lang="es-ES_tradnl" sz="900" kern="1200" dirty="0"/>
        </a:p>
      </dsp:txBody>
      <dsp:txXfrm>
        <a:off x="5400073" y="5206363"/>
        <a:ext cx="2229178" cy="8164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43E73-AD29-4544-BF68-B70E49C19D93}" type="datetimeFigureOut">
              <a:rPr lang="es-CO" smtClean="0"/>
              <a:t>18/09/2017</a:t>
            </a:fld>
            <a:endParaRPr lang="es-CO"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1D8AD8-9717-4132-B5DC-6E5BDA87EB44}" type="slidenum">
              <a:rPr lang="es-CO" smtClean="0"/>
              <a:t>‹Nº›</a:t>
            </a:fld>
            <a:endParaRPr lang="es-CO" dirty="0"/>
          </a:p>
        </p:txBody>
      </p:sp>
    </p:spTree>
    <p:extLst>
      <p:ext uri="{BB962C8B-B14F-4D97-AF65-F5344CB8AC3E}">
        <p14:creationId xmlns:p14="http://schemas.microsoft.com/office/powerpoint/2010/main" val="3794478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E2C03-6493-40EB-8A80-D2FBBD7245EE}" type="datetimeFigureOut">
              <a:rPr lang="es-CO" smtClean="0"/>
              <a:t>18/09/2017</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91234-3534-46F8-812D-2A6D65B248C2}" type="slidenum">
              <a:rPr lang="es-CO" smtClean="0"/>
              <a:t>‹Nº›</a:t>
            </a:fld>
            <a:endParaRPr lang="es-CO" dirty="0"/>
          </a:p>
        </p:txBody>
      </p:sp>
    </p:spTree>
    <p:extLst>
      <p:ext uri="{BB962C8B-B14F-4D97-AF65-F5344CB8AC3E}">
        <p14:creationId xmlns:p14="http://schemas.microsoft.com/office/powerpoint/2010/main" val="181488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DC991234-3534-46F8-812D-2A6D65B248C2}" type="slidenum">
              <a:rPr lang="es-CO" smtClean="0"/>
              <a:t>1</a:t>
            </a:fld>
            <a:endParaRPr lang="es-CO" dirty="0"/>
          </a:p>
        </p:txBody>
      </p:sp>
    </p:spTree>
    <p:extLst>
      <p:ext uri="{BB962C8B-B14F-4D97-AF65-F5344CB8AC3E}">
        <p14:creationId xmlns:p14="http://schemas.microsoft.com/office/powerpoint/2010/main" val="2312757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15</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16</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17</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18</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19</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20</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21</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22</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23</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24</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7</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25</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26</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27</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8</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9</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10</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11</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12</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13</a:t>
            </a:fld>
            <a:endParaRPr lang="es-CO" dirty="0"/>
          </a:p>
        </p:txBody>
      </p:sp>
    </p:spTree>
    <p:extLst>
      <p:ext uri="{BB962C8B-B14F-4D97-AF65-F5344CB8AC3E}">
        <p14:creationId xmlns:p14="http://schemas.microsoft.com/office/powerpoint/2010/main" val="197555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DC991234-3534-46F8-812D-2A6D65B248C2}" type="slidenum">
              <a:rPr lang="es-CO" smtClean="0"/>
              <a:t>14</a:t>
            </a:fld>
            <a:endParaRPr lang="es-CO" dirty="0"/>
          </a:p>
        </p:txBody>
      </p:sp>
    </p:spTree>
    <p:extLst>
      <p:ext uri="{BB962C8B-B14F-4D97-AF65-F5344CB8AC3E}">
        <p14:creationId xmlns:p14="http://schemas.microsoft.com/office/powerpoint/2010/main" val="1975558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pos de Recursos">
    <p:spTree>
      <p:nvGrpSpPr>
        <p:cNvPr id="1" name=""/>
        <p:cNvGrpSpPr/>
        <p:nvPr/>
      </p:nvGrpSpPr>
      <p:grpSpPr>
        <a:xfrm>
          <a:off x="0" y="0"/>
          <a:ext cx="0" cy="0"/>
          <a:chOff x="0" y="0"/>
          <a:chExt cx="0" cy="0"/>
        </a:xfrm>
      </p:grpSpPr>
      <p:sp>
        <p:nvSpPr>
          <p:cNvPr id="30" name="Rectángulo 29"/>
          <p:cNvSpPr/>
          <p:nvPr userDrawn="1"/>
        </p:nvSpPr>
        <p:spPr>
          <a:xfrm>
            <a:off x="0" y="0"/>
            <a:ext cx="12192000" cy="448893"/>
          </a:xfrm>
          <a:prstGeom prst="rect">
            <a:avLst/>
          </a:prstGeom>
          <a:solidFill>
            <a:srgbClr val="1AC4C4"/>
          </a:solid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p:cNvSpPr/>
          <p:nvPr userDrawn="1"/>
        </p:nvSpPr>
        <p:spPr>
          <a:xfrm>
            <a:off x="9586452" y="0"/>
            <a:ext cx="2605547" cy="44889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2" name="Tabla 31"/>
          <p:cNvGraphicFramePr>
            <a:graphicFrameLocks noGrp="1"/>
          </p:cNvGraphicFramePr>
          <p:nvPr userDrawn="1">
            <p:extLst>
              <p:ext uri="{D42A27DB-BD31-4B8C-83A1-F6EECF244321}">
                <p14:modId xmlns:p14="http://schemas.microsoft.com/office/powerpoint/2010/main" val="1964401907"/>
              </p:ext>
            </p:extLst>
          </p:nvPr>
        </p:nvGraphicFramePr>
        <p:xfrm>
          <a:off x="441852" y="908566"/>
          <a:ext cx="11007076" cy="5327046"/>
        </p:xfrm>
        <a:graphic>
          <a:graphicData uri="http://schemas.openxmlformats.org/drawingml/2006/table">
            <a:tbl>
              <a:tblPr firstRow="1" bandRow="1">
                <a:tableStyleId>{5940675A-B579-460E-94D1-54222C63F5DA}</a:tableStyleId>
              </a:tblPr>
              <a:tblGrid>
                <a:gridCol w="5503538"/>
                <a:gridCol w="5503538"/>
              </a:tblGrid>
              <a:tr h="421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smtClean="0">
                          <a:solidFill>
                            <a:srgbClr val="1AC4C4"/>
                          </a:solidFill>
                        </a:rPr>
                        <a:t>Tipos de recursos</a:t>
                      </a:r>
                    </a:p>
                    <a:p>
                      <a:pPr algn="ctr"/>
                      <a:endParaRPr lang="es-CO" b="1" dirty="0"/>
                    </a:p>
                  </a:txBody>
                  <a:tcPr marL="28575" marR="28575"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smtClean="0">
                          <a:solidFill>
                            <a:srgbClr val="1AC4C4"/>
                          </a:solidFill>
                        </a:rPr>
                        <a:t>Retos</a:t>
                      </a:r>
                    </a:p>
                  </a:txBody>
                  <a:tcPr/>
                </a:tc>
              </a:tr>
              <a:tr h="287094">
                <a:tc>
                  <a:txBody>
                    <a:bodyPr/>
                    <a:lstStyle/>
                    <a:p>
                      <a:pPr rtl="0" fontAlgn="b"/>
                      <a:r>
                        <a:rPr lang="es-CO" sz="1400" dirty="0">
                          <a:solidFill>
                            <a:srgbClr val="44546A"/>
                          </a:solidFill>
                          <a:effectLst/>
                          <a:latin typeface="+mn-lt"/>
                        </a:rPr>
                        <a:t>Pdf</a:t>
                      </a:r>
                    </a:p>
                  </a:txBody>
                  <a:tcPr marL="28575" marR="28575" marT="0" marB="0" anchor="b"/>
                </a:tc>
                <a:tc>
                  <a:txBody>
                    <a:bodyPr/>
                    <a:lstStyle/>
                    <a:p>
                      <a:pPr rtl="0" fontAlgn="b"/>
                      <a:r>
                        <a:rPr lang="es-CO" sz="1400" dirty="0">
                          <a:solidFill>
                            <a:srgbClr val="44546A"/>
                          </a:solidFill>
                          <a:effectLst/>
                          <a:latin typeface="+mn-lt"/>
                        </a:rPr>
                        <a:t>Sopas de letras</a:t>
                      </a:r>
                    </a:p>
                  </a:txBody>
                  <a:tcPr marL="28575" marR="28575" marT="0" marB="0" anchor="b"/>
                </a:tc>
              </a:tr>
              <a:tr h="287094">
                <a:tc>
                  <a:txBody>
                    <a:bodyPr/>
                    <a:lstStyle/>
                    <a:p>
                      <a:pPr rtl="0" fontAlgn="b"/>
                      <a:r>
                        <a:rPr lang="es-CO" sz="1400" dirty="0">
                          <a:solidFill>
                            <a:srgbClr val="44546A"/>
                          </a:solidFill>
                          <a:effectLst/>
                          <a:latin typeface="+mn-lt"/>
                        </a:rPr>
                        <a:t>Infografías Interactiva</a:t>
                      </a:r>
                    </a:p>
                  </a:txBody>
                  <a:tcPr marL="28575" marR="28575" marT="0" marB="0" anchor="b"/>
                </a:tc>
                <a:tc>
                  <a:txBody>
                    <a:bodyPr/>
                    <a:lstStyle/>
                    <a:p>
                      <a:pPr rtl="0" fontAlgn="b"/>
                      <a:r>
                        <a:rPr lang="es-CO" sz="1400" dirty="0">
                          <a:solidFill>
                            <a:srgbClr val="44546A"/>
                          </a:solidFill>
                          <a:effectLst/>
                          <a:latin typeface="+mn-lt"/>
                        </a:rPr>
                        <a:t>Crucigramas</a:t>
                      </a:r>
                    </a:p>
                  </a:txBody>
                  <a:tcPr marL="28575" marR="28575" marT="0" marB="0" anchor="b"/>
                </a:tc>
              </a:tr>
              <a:tr h="287094">
                <a:tc>
                  <a:txBody>
                    <a:bodyPr/>
                    <a:lstStyle/>
                    <a:p>
                      <a:pPr rtl="0" fontAlgn="b"/>
                      <a:r>
                        <a:rPr lang="es-CO" sz="1400" dirty="0" smtClean="0">
                          <a:solidFill>
                            <a:srgbClr val="44546A"/>
                          </a:solidFill>
                          <a:effectLst/>
                          <a:latin typeface="+mn-lt"/>
                        </a:rPr>
                        <a:t>Infografías </a:t>
                      </a:r>
                      <a:r>
                        <a:rPr lang="es-CO" sz="1400" dirty="0">
                          <a:solidFill>
                            <a:srgbClr val="44546A"/>
                          </a:solidFill>
                          <a:effectLst/>
                          <a:latin typeface="+mn-lt"/>
                        </a:rPr>
                        <a:t>planas</a:t>
                      </a:r>
                    </a:p>
                  </a:txBody>
                  <a:tcPr marL="28575" marR="28575" marT="0" marB="0" anchor="b"/>
                </a:tc>
                <a:tc>
                  <a:txBody>
                    <a:bodyPr/>
                    <a:lstStyle/>
                    <a:p>
                      <a:pPr rtl="0" fontAlgn="b"/>
                      <a:r>
                        <a:rPr lang="es-CO" sz="1400" dirty="0">
                          <a:solidFill>
                            <a:srgbClr val="44546A"/>
                          </a:solidFill>
                          <a:effectLst/>
                          <a:latin typeface="+mn-lt"/>
                        </a:rPr>
                        <a:t>Completar</a:t>
                      </a:r>
                    </a:p>
                  </a:txBody>
                  <a:tcPr marL="28575" marR="28575" marT="0" marB="0" anchor="b"/>
                </a:tc>
              </a:tr>
              <a:tr h="287094">
                <a:tc>
                  <a:txBody>
                    <a:bodyPr/>
                    <a:lstStyle/>
                    <a:p>
                      <a:pPr rtl="0" fontAlgn="b"/>
                      <a:r>
                        <a:rPr lang="es-CO" sz="1400" dirty="0">
                          <a:solidFill>
                            <a:srgbClr val="44546A"/>
                          </a:solidFill>
                          <a:effectLst/>
                          <a:latin typeface="+mn-lt"/>
                        </a:rPr>
                        <a:t>Esquemas/mapas</a:t>
                      </a:r>
                    </a:p>
                  </a:txBody>
                  <a:tcPr marL="28575" marR="28575" marT="0" marB="0" anchor="b"/>
                </a:tc>
                <a:tc>
                  <a:txBody>
                    <a:bodyPr/>
                    <a:lstStyle/>
                    <a:p>
                      <a:pPr rtl="0" fontAlgn="b"/>
                      <a:r>
                        <a:rPr lang="es-CO" sz="1400" dirty="0">
                          <a:solidFill>
                            <a:srgbClr val="44546A"/>
                          </a:solidFill>
                          <a:effectLst/>
                          <a:latin typeface="+mn-lt"/>
                        </a:rPr>
                        <a:t>Ordenar una secuencia</a:t>
                      </a:r>
                    </a:p>
                  </a:txBody>
                  <a:tcPr marL="28575" marR="28575" marT="0" marB="0" anchor="b"/>
                </a:tc>
              </a:tr>
              <a:tr h="287094">
                <a:tc>
                  <a:txBody>
                    <a:bodyPr/>
                    <a:lstStyle/>
                    <a:p>
                      <a:pPr rtl="0" fontAlgn="b"/>
                      <a:r>
                        <a:rPr lang="es-CO" sz="1400" dirty="0">
                          <a:solidFill>
                            <a:srgbClr val="44546A"/>
                          </a:solidFill>
                          <a:effectLst/>
                          <a:latin typeface="+mn-lt"/>
                        </a:rPr>
                        <a:t>Video </a:t>
                      </a:r>
                      <a:r>
                        <a:rPr lang="es-CO" sz="1400" dirty="0" smtClean="0">
                          <a:solidFill>
                            <a:srgbClr val="44546A"/>
                          </a:solidFill>
                          <a:effectLst/>
                          <a:latin typeface="+mn-lt"/>
                        </a:rPr>
                        <a:t>con </a:t>
                      </a:r>
                      <a:r>
                        <a:rPr lang="es-CO" sz="1400" dirty="0">
                          <a:solidFill>
                            <a:srgbClr val="44546A"/>
                          </a:solidFill>
                          <a:effectLst/>
                          <a:latin typeface="+mn-lt"/>
                        </a:rPr>
                        <a:t>expertos</a:t>
                      </a:r>
                    </a:p>
                  </a:txBody>
                  <a:tcPr marL="28575" marR="28575" marT="0" marB="0" anchor="b"/>
                </a:tc>
                <a:tc>
                  <a:txBody>
                    <a:bodyPr/>
                    <a:lstStyle/>
                    <a:p>
                      <a:pPr rtl="0" fontAlgn="b"/>
                      <a:r>
                        <a:rPr lang="es-CO" sz="1400" dirty="0" smtClean="0">
                          <a:solidFill>
                            <a:srgbClr val="44546A"/>
                          </a:solidFill>
                          <a:effectLst/>
                          <a:latin typeface="+mn-lt"/>
                        </a:rPr>
                        <a:t>Relacionar columnas</a:t>
                      </a:r>
                      <a:endParaRPr lang="es-CO" sz="1400" dirty="0">
                        <a:solidFill>
                          <a:srgbClr val="44546A"/>
                        </a:solidFill>
                        <a:effectLst/>
                        <a:latin typeface="+mn-lt"/>
                      </a:endParaRPr>
                    </a:p>
                  </a:txBody>
                  <a:tcPr marL="28575" marR="28575" marT="0" marB="0" anchor="b"/>
                </a:tc>
              </a:tr>
              <a:tr h="287094">
                <a:tc>
                  <a:txBody>
                    <a:bodyPr/>
                    <a:lstStyle/>
                    <a:p>
                      <a:pPr rtl="0" fontAlgn="b"/>
                      <a:r>
                        <a:rPr lang="es-CO" sz="1400" dirty="0">
                          <a:solidFill>
                            <a:srgbClr val="44546A"/>
                          </a:solidFill>
                          <a:effectLst/>
                          <a:latin typeface="+mn-lt"/>
                        </a:rPr>
                        <a:t>Objetos Virtuales de Aprendizaje</a:t>
                      </a:r>
                    </a:p>
                  </a:txBody>
                  <a:tcPr marL="28575" marR="28575" marT="0" marB="0" anchor="b"/>
                </a:tc>
                <a:tc>
                  <a:txBody>
                    <a:bodyPr/>
                    <a:lstStyle/>
                    <a:p>
                      <a:pPr rtl="0" fontAlgn="b"/>
                      <a:r>
                        <a:rPr lang="es-CO" sz="1400" dirty="0">
                          <a:solidFill>
                            <a:srgbClr val="44546A"/>
                          </a:solidFill>
                          <a:effectLst/>
                          <a:latin typeface="+mn-lt"/>
                        </a:rPr>
                        <a:t>Caza del tesoro</a:t>
                      </a:r>
                    </a:p>
                  </a:txBody>
                  <a:tcPr marL="28575" marR="28575" marT="0" marB="0" anchor="b"/>
                </a:tc>
              </a:tr>
              <a:tr h="287094">
                <a:tc>
                  <a:txBody>
                    <a:bodyPr/>
                    <a:lstStyle/>
                    <a:p>
                      <a:pPr rtl="0" fontAlgn="b"/>
                      <a:r>
                        <a:rPr lang="es-CO" sz="1400" dirty="0">
                          <a:solidFill>
                            <a:srgbClr val="44546A"/>
                          </a:solidFill>
                          <a:effectLst/>
                          <a:latin typeface="+mn-lt"/>
                        </a:rPr>
                        <a:t>Video Tutoriales</a:t>
                      </a:r>
                    </a:p>
                  </a:txBody>
                  <a:tcPr marL="28575" marR="28575" marT="0" marB="0" anchor="b"/>
                </a:tc>
                <a:tc>
                  <a:txBody>
                    <a:bodyPr/>
                    <a:lstStyle/>
                    <a:p>
                      <a:endParaRPr lang="es-CO" sz="1100" dirty="0"/>
                    </a:p>
                  </a:txBody>
                  <a:tcPr/>
                </a:tc>
              </a:tr>
              <a:tr h="287094">
                <a:tc>
                  <a:txBody>
                    <a:bodyPr/>
                    <a:lstStyle/>
                    <a:p>
                      <a:pPr rtl="0" fontAlgn="b"/>
                      <a:r>
                        <a:rPr lang="es-CO" sz="1400" dirty="0">
                          <a:solidFill>
                            <a:srgbClr val="44546A"/>
                          </a:solidFill>
                          <a:effectLst/>
                          <a:latin typeface="+mn-lt"/>
                        </a:rPr>
                        <a:t>Cartillas Interactivas</a:t>
                      </a:r>
                    </a:p>
                  </a:txBody>
                  <a:tcPr marL="28575" marR="28575" marT="0" marB="0" anchor="b"/>
                </a:tc>
                <a:tc>
                  <a:txBody>
                    <a:bodyPr/>
                    <a:lstStyle/>
                    <a:p>
                      <a:endParaRPr lang="es-CO" sz="1100" dirty="0"/>
                    </a:p>
                  </a:txBody>
                  <a:tcPr/>
                </a:tc>
              </a:tr>
              <a:tr h="287094">
                <a:tc>
                  <a:txBody>
                    <a:bodyPr/>
                    <a:lstStyle/>
                    <a:p>
                      <a:pPr rtl="0" fontAlgn="b"/>
                      <a:r>
                        <a:rPr lang="es-CO" sz="1400" dirty="0">
                          <a:solidFill>
                            <a:srgbClr val="44546A"/>
                          </a:solidFill>
                          <a:effectLst/>
                          <a:latin typeface="+mn-lt"/>
                        </a:rPr>
                        <a:t>Casos de Estudio</a:t>
                      </a:r>
                    </a:p>
                  </a:txBody>
                  <a:tcPr marL="28575" marR="28575" marT="0" marB="0" anchor="b"/>
                </a:tc>
                <a:tc>
                  <a:txBody>
                    <a:bodyPr/>
                    <a:lstStyle/>
                    <a:p>
                      <a:endParaRPr lang="es-CO" sz="1100" dirty="0"/>
                    </a:p>
                  </a:txBody>
                  <a:tcPr/>
                </a:tc>
              </a:tr>
              <a:tr h="28709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400" dirty="0" smtClean="0">
                        <a:solidFill>
                          <a:srgbClr val="1AC4C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b="1" dirty="0" smtClean="0">
                          <a:solidFill>
                            <a:srgbClr val="1AC4C4"/>
                          </a:solidFill>
                        </a:rPr>
                        <a:t>Iconos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400" b="1" dirty="0" smtClean="0">
                        <a:solidFill>
                          <a:srgbClr val="1AC4C4"/>
                        </a:solidFill>
                      </a:endParaRPr>
                    </a:p>
                  </a:txBody>
                  <a:tcPr marL="28575" marR="28575" marT="0" marB="0" anchor="b"/>
                </a:tc>
                <a:tc hMerge="1">
                  <a:txBody>
                    <a:bodyPr/>
                    <a:lstStyle/>
                    <a:p>
                      <a:endParaRPr lang="es-CO" sz="1100" dirty="0"/>
                    </a:p>
                  </a:txBody>
                  <a:tcPr/>
                </a:tc>
              </a:tr>
              <a:tr h="287094">
                <a:tc gridSpan="2">
                  <a:txBody>
                    <a:bodyPr/>
                    <a:lstStyle/>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a:solidFill>
                          <a:srgbClr val="44546A"/>
                        </a:solidFill>
                        <a:effectLst/>
                        <a:latin typeface="+mn-lt"/>
                      </a:endParaRPr>
                    </a:p>
                  </a:txBody>
                  <a:tcPr marL="28575" marR="28575" marT="0" marB="0" anchor="b"/>
                </a:tc>
                <a:tc hMerge="1">
                  <a:txBody>
                    <a:bodyPr/>
                    <a:lstStyle/>
                    <a:p>
                      <a:endParaRPr lang="es-CO" sz="1100" dirty="0"/>
                    </a:p>
                  </a:txBody>
                  <a:tcPr/>
                </a:tc>
              </a:tr>
            </a:tbl>
          </a:graphicData>
        </a:graphic>
      </p:graphicFrame>
      <p:sp>
        <p:nvSpPr>
          <p:cNvPr id="33" name="CuadroTexto 32"/>
          <p:cNvSpPr txBox="1"/>
          <p:nvPr userDrawn="1"/>
        </p:nvSpPr>
        <p:spPr>
          <a:xfrm>
            <a:off x="81942" y="53669"/>
            <a:ext cx="2123466" cy="369332"/>
          </a:xfrm>
          <a:prstGeom prst="rect">
            <a:avLst/>
          </a:prstGeom>
          <a:noFill/>
        </p:spPr>
        <p:txBody>
          <a:bodyPr wrap="none" rtlCol="0">
            <a:spAutoFit/>
          </a:bodyPr>
          <a:lstStyle/>
          <a:p>
            <a:r>
              <a:rPr lang="es-CO" sz="1800" b="1" dirty="0" smtClean="0">
                <a:solidFill>
                  <a:schemeClr val="bg1"/>
                </a:solidFill>
              </a:rPr>
              <a:t>TIPOS DE RECURSOS</a:t>
            </a:r>
            <a:endParaRPr lang="es-CO" sz="1800" b="1" dirty="0">
              <a:solidFill>
                <a:schemeClr val="bg1"/>
              </a:solidFill>
            </a:endParaRPr>
          </a:p>
        </p:txBody>
      </p:sp>
      <p:sp>
        <p:nvSpPr>
          <p:cNvPr id="34" name="CuadroTexto 33"/>
          <p:cNvSpPr txBox="1"/>
          <p:nvPr userDrawn="1"/>
        </p:nvSpPr>
        <p:spPr>
          <a:xfrm>
            <a:off x="722446" y="5762835"/>
            <a:ext cx="1821796" cy="430887"/>
          </a:xfrm>
          <a:prstGeom prst="rect">
            <a:avLst/>
          </a:prstGeom>
          <a:noFill/>
        </p:spPr>
        <p:txBody>
          <a:bodyPr wrap="square" rtlCol="0">
            <a:spAutoFit/>
          </a:bodyPr>
          <a:lstStyle/>
          <a:p>
            <a:pPr algn="ctr"/>
            <a:r>
              <a:rPr lang="es-CO" sz="1100" b="1" dirty="0" smtClean="0">
                <a:solidFill>
                  <a:schemeClr val="bg1">
                    <a:lumMod val="50000"/>
                  </a:schemeClr>
                </a:solidFill>
              </a:rPr>
              <a:t>Competencias de aprendizaje</a:t>
            </a:r>
            <a:endParaRPr lang="es-CO" sz="1100" b="1" dirty="0">
              <a:solidFill>
                <a:schemeClr val="bg1">
                  <a:lumMod val="50000"/>
                </a:schemeClr>
              </a:solidFill>
            </a:endParaRPr>
          </a:p>
        </p:txBody>
      </p:sp>
      <p:sp>
        <p:nvSpPr>
          <p:cNvPr id="35" name="CuadroTexto 34"/>
          <p:cNvSpPr txBox="1"/>
          <p:nvPr userDrawn="1"/>
        </p:nvSpPr>
        <p:spPr>
          <a:xfrm>
            <a:off x="2212617" y="5762835"/>
            <a:ext cx="1479696" cy="430887"/>
          </a:xfrm>
          <a:prstGeom prst="rect">
            <a:avLst/>
          </a:prstGeom>
          <a:noFill/>
        </p:spPr>
        <p:txBody>
          <a:bodyPr wrap="square" rtlCol="0">
            <a:spAutoFit/>
          </a:bodyPr>
          <a:lstStyle/>
          <a:p>
            <a:pPr algn="ctr"/>
            <a:r>
              <a:rPr lang="es-CO" sz="1100" b="1" dirty="0" smtClean="0">
                <a:solidFill>
                  <a:schemeClr val="bg1">
                    <a:lumMod val="50000"/>
                  </a:schemeClr>
                </a:solidFill>
              </a:rPr>
              <a:t>Objetivos de aprendizaje</a:t>
            </a:r>
            <a:endParaRPr lang="es-CO" sz="1100" b="1" dirty="0">
              <a:solidFill>
                <a:schemeClr val="bg1">
                  <a:lumMod val="50000"/>
                </a:schemeClr>
              </a:solidFill>
            </a:endParaRPr>
          </a:p>
        </p:txBody>
      </p:sp>
      <p:sp>
        <p:nvSpPr>
          <p:cNvPr id="36" name="CuadroTexto 35"/>
          <p:cNvSpPr txBox="1"/>
          <p:nvPr userDrawn="1"/>
        </p:nvSpPr>
        <p:spPr>
          <a:xfrm>
            <a:off x="3436788" y="5847473"/>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Reto</a:t>
            </a:r>
            <a:endParaRPr lang="es-CO" sz="1100" b="1" dirty="0">
              <a:solidFill>
                <a:schemeClr val="bg1">
                  <a:lumMod val="50000"/>
                </a:schemeClr>
              </a:solidFill>
            </a:endParaRPr>
          </a:p>
        </p:txBody>
      </p:sp>
      <p:sp>
        <p:nvSpPr>
          <p:cNvPr id="62" name="CuadroTexto 61"/>
          <p:cNvSpPr txBox="1"/>
          <p:nvPr userDrawn="1"/>
        </p:nvSpPr>
        <p:spPr>
          <a:xfrm>
            <a:off x="6024105" y="5847473"/>
            <a:ext cx="1608449" cy="261610"/>
          </a:xfrm>
          <a:prstGeom prst="rect">
            <a:avLst/>
          </a:prstGeom>
          <a:noFill/>
        </p:spPr>
        <p:txBody>
          <a:bodyPr wrap="square" rtlCol="0">
            <a:spAutoFit/>
          </a:bodyPr>
          <a:lstStyle/>
          <a:p>
            <a:pPr algn="ctr"/>
            <a:r>
              <a:rPr lang="es-CO" sz="1100" b="1" dirty="0" smtClean="0">
                <a:solidFill>
                  <a:schemeClr val="bg1">
                    <a:lumMod val="50000"/>
                  </a:schemeClr>
                </a:solidFill>
              </a:rPr>
              <a:t>Sitio web</a:t>
            </a:r>
            <a:endParaRPr lang="es-CO" sz="1100" b="1" dirty="0">
              <a:solidFill>
                <a:schemeClr val="bg1">
                  <a:lumMod val="50000"/>
                </a:schemeClr>
              </a:solidFill>
            </a:endParaRPr>
          </a:p>
        </p:txBody>
      </p:sp>
      <p:sp>
        <p:nvSpPr>
          <p:cNvPr id="63" name="CuadroTexto 62"/>
          <p:cNvSpPr txBox="1"/>
          <p:nvPr userDrawn="1"/>
        </p:nvSpPr>
        <p:spPr>
          <a:xfrm>
            <a:off x="7260479" y="5847473"/>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PDF</a:t>
            </a:r>
            <a:endParaRPr lang="es-CO" sz="1100" b="1" dirty="0">
              <a:solidFill>
                <a:schemeClr val="bg1">
                  <a:lumMod val="50000"/>
                </a:schemeClr>
              </a:solidFill>
            </a:endParaRPr>
          </a:p>
        </p:txBody>
      </p:sp>
      <p:sp>
        <p:nvSpPr>
          <p:cNvPr id="64" name="CuadroTexto 63"/>
          <p:cNvSpPr txBox="1"/>
          <p:nvPr userDrawn="1"/>
        </p:nvSpPr>
        <p:spPr>
          <a:xfrm>
            <a:off x="8587326" y="5847473"/>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Video</a:t>
            </a:r>
            <a:endParaRPr lang="es-CO" sz="1100" b="1" dirty="0">
              <a:solidFill>
                <a:schemeClr val="bg1">
                  <a:lumMod val="50000"/>
                </a:schemeClr>
              </a:solidFill>
            </a:endParaRPr>
          </a:p>
        </p:txBody>
      </p:sp>
      <p:sp>
        <p:nvSpPr>
          <p:cNvPr id="65" name="CuadroTexto 64"/>
          <p:cNvSpPr txBox="1"/>
          <p:nvPr userDrawn="1"/>
        </p:nvSpPr>
        <p:spPr>
          <a:xfrm>
            <a:off x="4683383" y="5847473"/>
            <a:ext cx="1608449" cy="261610"/>
          </a:xfrm>
          <a:prstGeom prst="rect">
            <a:avLst/>
          </a:prstGeom>
          <a:noFill/>
        </p:spPr>
        <p:txBody>
          <a:bodyPr wrap="square" rtlCol="0">
            <a:spAutoFit/>
          </a:bodyPr>
          <a:lstStyle/>
          <a:p>
            <a:pPr algn="ctr"/>
            <a:r>
              <a:rPr lang="es-CO" sz="1100" b="1" dirty="0" smtClean="0">
                <a:solidFill>
                  <a:schemeClr val="bg1">
                    <a:lumMod val="50000"/>
                  </a:schemeClr>
                </a:solidFill>
              </a:rPr>
              <a:t>Pop up</a:t>
            </a:r>
            <a:endParaRPr lang="es-CO" sz="1100" b="1" dirty="0">
              <a:solidFill>
                <a:schemeClr val="bg1">
                  <a:lumMod val="50000"/>
                </a:schemeClr>
              </a:solidFill>
            </a:endParaRPr>
          </a:p>
        </p:txBody>
      </p:sp>
      <p:sp>
        <p:nvSpPr>
          <p:cNvPr id="66" name="CuadroTexto 65"/>
          <p:cNvSpPr txBox="1"/>
          <p:nvPr userDrawn="1"/>
        </p:nvSpPr>
        <p:spPr>
          <a:xfrm>
            <a:off x="9792969" y="5847473"/>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Audio</a:t>
            </a:r>
            <a:endParaRPr lang="es-CO" sz="1100" b="1" dirty="0">
              <a:solidFill>
                <a:schemeClr val="bg1">
                  <a:lumMod val="50000"/>
                </a:schemeClr>
              </a:solidFill>
            </a:endParaRPr>
          </a:p>
        </p:txBody>
      </p:sp>
    </p:spTree>
    <p:extLst>
      <p:ext uri="{BB962C8B-B14F-4D97-AF65-F5344CB8AC3E}">
        <p14:creationId xmlns:p14="http://schemas.microsoft.com/office/powerpoint/2010/main" val="15230493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dentificador Unidad Didáctica">
    <p:spTree>
      <p:nvGrpSpPr>
        <p:cNvPr id="1" name=""/>
        <p:cNvGrpSpPr/>
        <p:nvPr/>
      </p:nvGrpSpPr>
      <p:grpSpPr>
        <a:xfrm>
          <a:off x="0" y="0"/>
          <a:ext cx="0" cy="0"/>
          <a:chOff x="0" y="0"/>
          <a:chExt cx="0" cy="0"/>
        </a:xfrm>
      </p:grpSpPr>
      <p:sp>
        <p:nvSpPr>
          <p:cNvPr id="7" name="Marcador de texto 15"/>
          <p:cNvSpPr>
            <a:spLocks noGrp="1"/>
          </p:cNvSpPr>
          <p:nvPr>
            <p:ph type="body" sz="half" idx="2"/>
          </p:nvPr>
        </p:nvSpPr>
        <p:spPr>
          <a:xfrm>
            <a:off x="3447560" y="911379"/>
            <a:ext cx="5846810" cy="390656"/>
          </a:xfrm>
          <a:prstGeom prst="rect">
            <a:avLst/>
          </a:prstGeom>
          <a:ln>
            <a:noFill/>
          </a:ln>
        </p:spPr>
        <p:txBody>
          <a:bodyPr/>
          <a:lstStyle>
            <a:lvl1pPr marL="0" indent="0">
              <a:buNone/>
              <a:defRPr sz="1400"/>
            </a:lvl1pPr>
          </a:lstStyle>
          <a:p>
            <a:endParaRPr lang="es-CO" dirty="0"/>
          </a:p>
        </p:txBody>
      </p:sp>
      <p:sp>
        <p:nvSpPr>
          <p:cNvPr id="9" name="Rectángulo redondeado 8"/>
          <p:cNvSpPr/>
          <p:nvPr userDrawn="1"/>
        </p:nvSpPr>
        <p:spPr>
          <a:xfrm>
            <a:off x="271639" y="859688"/>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 name="CuadroTexto 4"/>
          <p:cNvSpPr txBox="1"/>
          <p:nvPr userDrawn="1"/>
        </p:nvSpPr>
        <p:spPr>
          <a:xfrm>
            <a:off x="271639" y="907787"/>
            <a:ext cx="1091517" cy="369332"/>
          </a:xfrm>
          <a:prstGeom prst="rect">
            <a:avLst/>
          </a:prstGeom>
          <a:noFill/>
        </p:spPr>
        <p:txBody>
          <a:bodyPr wrap="none" rtlCol="0">
            <a:spAutoFit/>
          </a:bodyPr>
          <a:lstStyle/>
          <a:p>
            <a:r>
              <a:rPr lang="es-CO" dirty="0" smtClean="0">
                <a:solidFill>
                  <a:srgbClr val="1AC4C4"/>
                </a:solidFill>
              </a:rPr>
              <a:t>Programa</a:t>
            </a:r>
            <a:endParaRPr lang="es-CO" dirty="0">
              <a:solidFill>
                <a:srgbClr val="1AC4C4"/>
              </a:solidFill>
            </a:endParaRPr>
          </a:p>
        </p:txBody>
      </p:sp>
      <p:sp>
        <p:nvSpPr>
          <p:cNvPr id="37" name="Marcador de texto 15"/>
          <p:cNvSpPr>
            <a:spLocks noGrp="1"/>
          </p:cNvSpPr>
          <p:nvPr>
            <p:ph type="body" sz="half" idx="10"/>
          </p:nvPr>
        </p:nvSpPr>
        <p:spPr>
          <a:xfrm>
            <a:off x="3447560" y="1566197"/>
            <a:ext cx="5846810" cy="390656"/>
          </a:xfrm>
          <a:prstGeom prst="rect">
            <a:avLst/>
          </a:prstGeom>
          <a:ln>
            <a:noFill/>
          </a:ln>
        </p:spPr>
        <p:txBody>
          <a:bodyPr/>
          <a:lstStyle>
            <a:lvl1pPr marL="0" indent="0">
              <a:buNone/>
              <a:defRPr sz="1400"/>
            </a:lvl1pPr>
          </a:lstStyle>
          <a:p>
            <a:endParaRPr lang="es-CO" dirty="0"/>
          </a:p>
        </p:txBody>
      </p:sp>
      <p:sp>
        <p:nvSpPr>
          <p:cNvPr id="38" name="Rectángulo redondeado 37"/>
          <p:cNvSpPr/>
          <p:nvPr userDrawn="1"/>
        </p:nvSpPr>
        <p:spPr>
          <a:xfrm>
            <a:off x="271639" y="1498834"/>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39" name="CuadroTexto 38"/>
          <p:cNvSpPr txBox="1"/>
          <p:nvPr userDrawn="1"/>
        </p:nvSpPr>
        <p:spPr>
          <a:xfrm>
            <a:off x="271639" y="1566197"/>
            <a:ext cx="1062342" cy="369332"/>
          </a:xfrm>
          <a:prstGeom prst="rect">
            <a:avLst/>
          </a:prstGeom>
          <a:noFill/>
        </p:spPr>
        <p:txBody>
          <a:bodyPr wrap="none" rtlCol="0">
            <a:spAutoFit/>
          </a:bodyPr>
          <a:lstStyle/>
          <a:p>
            <a:r>
              <a:rPr lang="es-CO" dirty="0" smtClean="0">
                <a:solidFill>
                  <a:srgbClr val="1AC4C4"/>
                </a:solidFill>
              </a:rPr>
              <a:t>Semestre</a:t>
            </a:r>
            <a:endParaRPr lang="es-CO" dirty="0">
              <a:solidFill>
                <a:srgbClr val="1AC4C4"/>
              </a:solidFill>
            </a:endParaRPr>
          </a:p>
        </p:txBody>
      </p:sp>
      <p:sp>
        <p:nvSpPr>
          <p:cNvPr id="40" name="Marcador de texto 15"/>
          <p:cNvSpPr>
            <a:spLocks noGrp="1"/>
          </p:cNvSpPr>
          <p:nvPr>
            <p:ph type="body" sz="half" idx="11"/>
          </p:nvPr>
        </p:nvSpPr>
        <p:spPr>
          <a:xfrm>
            <a:off x="3447560" y="2165297"/>
            <a:ext cx="5846810" cy="390656"/>
          </a:xfrm>
          <a:prstGeom prst="rect">
            <a:avLst/>
          </a:prstGeom>
          <a:ln>
            <a:noFill/>
          </a:ln>
        </p:spPr>
        <p:txBody>
          <a:bodyPr/>
          <a:lstStyle>
            <a:lvl1pPr marL="0" indent="0">
              <a:buNone/>
              <a:defRPr sz="1400"/>
            </a:lvl1pPr>
          </a:lstStyle>
          <a:p>
            <a:endParaRPr lang="es-CO" dirty="0"/>
          </a:p>
        </p:txBody>
      </p:sp>
      <p:sp>
        <p:nvSpPr>
          <p:cNvPr id="41" name="Rectángulo redondeado 40"/>
          <p:cNvSpPr/>
          <p:nvPr userDrawn="1"/>
        </p:nvSpPr>
        <p:spPr>
          <a:xfrm>
            <a:off x="271639" y="2137980"/>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42" name="CuadroTexto 41"/>
          <p:cNvSpPr txBox="1"/>
          <p:nvPr userDrawn="1"/>
        </p:nvSpPr>
        <p:spPr>
          <a:xfrm>
            <a:off x="271639" y="2205342"/>
            <a:ext cx="1184491" cy="369332"/>
          </a:xfrm>
          <a:prstGeom prst="rect">
            <a:avLst/>
          </a:prstGeom>
          <a:noFill/>
        </p:spPr>
        <p:txBody>
          <a:bodyPr wrap="none" rtlCol="0">
            <a:spAutoFit/>
          </a:bodyPr>
          <a:lstStyle/>
          <a:p>
            <a:r>
              <a:rPr lang="es-CO" dirty="0" smtClean="0">
                <a:solidFill>
                  <a:srgbClr val="1AC4C4"/>
                </a:solidFill>
              </a:rPr>
              <a:t>Asignatura</a:t>
            </a:r>
            <a:endParaRPr lang="es-CO" dirty="0">
              <a:solidFill>
                <a:srgbClr val="1AC4C4"/>
              </a:solidFill>
            </a:endParaRPr>
          </a:p>
        </p:txBody>
      </p:sp>
      <p:sp>
        <p:nvSpPr>
          <p:cNvPr id="43" name="Marcador de texto 15"/>
          <p:cNvSpPr>
            <a:spLocks noGrp="1"/>
          </p:cNvSpPr>
          <p:nvPr>
            <p:ph type="body" sz="half" idx="12"/>
          </p:nvPr>
        </p:nvSpPr>
        <p:spPr>
          <a:xfrm>
            <a:off x="3447560" y="2828817"/>
            <a:ext cx="5846810" cy="390656"/>
          </a:xfrm>
          <a:prstGeom prst="rect">
            <a:avLst/>
          </a:prstGeom>
          <a:ln>
            <a:noFill/>
          </a:ln>
        </p:spPr>
        <p:txBody>
          <a:bodyPr/>
          <a:lstStyle>
            <a:lvl1pPr marL="0" indent="0">
              <a:buNone/>
              <a:defRPr sz="1400"/>
            </a:lvl1pPr>
          </a:lstStyle>
          <a:p>
            <a:endParaRPr lang="es-CO" dirty="0"/>
          </a:p>
        </p:txBody>
      </p:sp>
      <p:sp>
        <p:nvSpPr>
          <p:cNvPr id="44" name="Rectángulo redondeado 43"/>
          <p:cNvSpPr/>
          <p:nvPr userDrawn="1"/>
        </p:nvSpPr>
        <p:spPr>
          <a:xfrm>
            <a:off x="271639" y="2777126"/>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45" name="CuadroTexto 44"/>
          <p:cNvSpPr txBox="1"/>
          <p:nvPr userDrawn="1"/>
        </p:nvSpPr>
        <p:spPr>
          <a:xfrm>
            <a:off x="271639" y="2845151"/>
            <a:ext cx="2499402" cy="369332"/>
          </a:xfrm>
          <a:prstGeom prst="rect">
            <a:avLst/>
          </a:prstGeom>
          <a:noFill/>
        </p:spPr>
        <p:txBody>
          <a:bodyPr wrap="none" rtlCol="0">
            <a:spAutoFit/>
          </a:bodyPr>
          <a:lstStyle/>
          <a:p>
            <a:r>
              <a:rPr lang="es-CO" dirty="0" smtClean="0">
                <a:solidFill>
                  <a:srgbClr val="1AC4C4"/>
                </a:solidFill>
              </a:rPr>
              <a:t>Unidad Didáctica +</a:t>
            </a:r>
            <a:r>
              <a:rPr lang="es-CO" baseline="0" dirty="0" smtClean="0">
                <a:solidFill>
                  <a:srgbClr val="1AC4C4"/>
                </a:solidFill>
              </a:rPr>
              <a:t> Tema</a:t>
            </a:r>
            <a:endParaRPr lang="es-CO" dirty="0">
              <a:solidFill>
                <a:srgbClr val="1AC4C4"/>
              </a:solidFill>
            </a:endParaRPr>
          </a:p>
        </p:txBody>
      </p:sp>
      <p:sp>
        <p:nvSpPr>
          <p:cNvPr id="46" name="Marcador de texto 15"/>
          <p:cNvSpPr>
            <a:spLocks noGrp="1"/>
          </p:cNvSpPr>
          <p:nvPr>
            <p:ph type="body" sz="half" idx="13"/>
          </p:nvPr>
        </p:nvSpPr>
        <p:spPr>
          <a:xfrm>
            <a:off x="3447560" y="3484296"/>
            <a:ext cx="5846810" cy="390656"/>
          </a:xfrm>
          <a:prstGeom prst="rect">
            <a:avLst/>
          </a:prstGeom>
          <a:ln>
            <a:noFill/>
          </a:ln>
        </p:spPr>
        <p:txBody>
          <a:bodyPr/>
          <a:lstStyle>
            <a:lvl1pPr marL="0" indent="0">
              <a:buNone/>
              <a:defRPr sz="1400"/>
            </a:lvl1pPr>
          </a:lstStyle>
          <a:p>
            <a:endParaRPr lang="es-CO" dirty="0"/>
          </a:p>
        </p:txBody>
      </p:sp>
      <p:sp>
        <p:nvSpPr>
          <p:cNvPr id="47" name="Rectángulo redondeado 46"/>
          <p:cNvSpPr/>
          <p:nvPr userDrawn="1"/>
        </p:nvSpPr>
        <p:spPr>
          <a:xfrm>
            <a:off x="271639" y="3416272"/>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48" name="CuadroTexto 47"/>
          <p:cNvSpPr txBox="1"/>
          <p:nvPr userDrawn="1"/>
        </p:nvSpPr>
        <p:spPr>
          <a:xfrm>
            <a:off x="271639" y="3484296"/>
            <a:ext cx="716222" cy="369332"/>
          </a:xfrm>
          <a:prstGeom prst="rect">
            <a:avLst/>
          </a:prstGeom>
          <a:noFill/>
        </p:spPr>
        <p:txBody>
          <a:bodyPr wrap="none" rtlCol="0">
            <a:spAutoFit/>
          </a:bodyPr>
          <a:lstStyle/>
          <a:p>
            <a:r>
              <a:rPr lang="es-CO" dirty="0" smtClean="0">
                <a:solidFill>
                  <a:srgbClr val="1AC4C4"/>
                </a:solidFill>
              </a:rPr>
              <a:t>Autor</a:t>
            </a:r>
            <a:endParaRPr lang="es-CO" dirty="0">
              <a:solidFill>
                <a:srgbClr val="1AC4C4"/>
              </a:solidFill>
            </a:endParaRPr>
          </a:p>
        </p:txBody>
      </p:sp>
      <p:sp>
        <p:nvSpPr>
          <p:cNvPr id="49" name="Marcador de texto 15"/>
          <p:cNvSpPr>
            <a:spLocks noGrp="1"/>
          </p:cNvSpPr>
          <p:nvPr>
            <p:ph type="body" sz="half" idx="14"/>
          </p:nvPr>
        </p:nvSpPr>
        <p:spPr>
          <a:xfrm>
            <a:off x="3447560" y="4107109"/>
            <a:ext cx="5846810" cy="390656"/>
          </a:xfrm>
          <a:prstGeom prst="rect">
            <a:avLst/>
          </a:prstGeom>
          <a:ln>
            <a:noFill/>
          </a:ln>
        </p:spPr>
        <p:txBody>
          <a:bodyPr/>
          <a:lstStyle>
            <a:lvl1pPr marL="0" indent="0">
              <a:buNone/>
              <a:defRPr sz="1400"/>
            </a:lvl1pPr>
          </a:lstStyle>
          <a:p>
            <a:endParaRPr lang="es-CO" dirty="0"/>
          </a:p>
        </p:txBody>
      </p:sp>
      <p:sp>
        <p:nvSpPr>
          <p:cNvPr id="50" name="Rectángulo redondeado 49"/>
          <p:cNvSpPr/>
          <p:nvPr userDrawn="1"/>
        </p:nvSpPr>
        <p:spPr>
          <a:xfrm>
            <a:off x="271639" y="4055418"/>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1" name="CuadroTexto 50"/>
          <p:cNvSpPr txBox="1"/>
          <p:nvPr userDrawn="1"/>
        </p:nvSpPr>
        <p:spPr>
          <a:xfrm>
            <a:off x="271639" y="4117771"/>
            <a:ext cx="2696251" cy="369332"/>
          </a:xfrm>
          <a:prstGeom prst="rect">
            <a:avLst/>
          </a:prstGeom>
          <a:noFill/>
        </p:spPr>
        <p:txBody>
          <a:bodyPr wrap="none" rtlCol="0">
            <a:spAutoFit/>
          </a:bodyPr>
          <a:lstStyle/>
          <a:p>
            <a:r>
              <a:rPr lang="es-CO" dirty="0" smtClean="0">
                <a:solidFill>
                  <a:srgbClr val="1AC4C4"/>
                </a:solidFill>
              </a:rPr>
              <a:t>Tipo de recurso educativo</a:t>
            </a:r>
            <a:endParaRPr lang="es-CO" dirty="0">
              <a:solidFill>
                <a:srgbClr val="1AC4C4"/>
              </a:solidFill>
            </a:endParaRPr>
          </a:p>
        </p:txBody>
      </p:sp>
      <p:sp>
        <p:nvSpPr>
          <p:cNvPr id="52" name="Marcador de texto 15"/>
          <p:cNvSpPr>
            <a:spLocks noGrp="1"/>
          </p:cNvSpPr>
          <p:nvPr>
            <p:ph type="body" sz="half" idx="15"/>
          </p:nvPr>
        </p:nvSpPr>
        <p:spPr>
          <a:xfrm>
            <a:off x="3447560" y="4743674"/>
            <a:ext cx="5846810" cy="390656"/>
          </a:xfrm>
          <a:prstGeom prst="rect">
            <a:avLst/>
          </a:prstGeom>
          <a:ln>
            <a:noFill/>
          </a:ln>
        </p:spPr>
        <p:txBody>
          <a:bodyPr/>
          <a:lstStyle>
            <a:lvl1pPr marL="0" indent="0">
              <a:buNone/>
              <a:defRPr sz="1400"/>
            </a:lvl1pPr>
          </a:lstStyle>
          <a:p>
            <a:endParaRPr lang="es-CO" dirty="0"/>
          </a:p>
        </p:txBody>
      </p:sp>
      <p:sp>
        <p:nvSpPr>
          <p:cNvPr id="53" name="Rectángulo redondeado 52"/>
          <p:cNvSpPr/>
          <p:nvPr userDrawn="1"/>
        </p:nvSpPr>
        <p:spPr>
          <a:xfrm>
            <a:off x="271639" y="4694564"/>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4" name="CuadroTexto 53"/>
          <p:cNvSpPr txBox="1"/>
          <p:nvPr userDrawn="1"/>
        </p:nvSpPr>
        <p:spPr>
          <a:xfrm>
            <a:off x="271639" y="4753966"/>
            <a:ext cx="2647520" cy="369332"/>
          </a:xfrm>
          <a:prstGeom prst="rect">
            <a:avLst/>
          </a:prstGeom>
          <a:noFill/>
        </p:spPr>
        <p:txBody>
          <a:bodyPr wrap="none" rtlCol="0">
            <a:spAutoFit/>
          </a:bodyPr>
          <a:lstStyle/>
          <a:p>
            <a:r>
              <a:rPr lang="es-CO" dirty="0" smtClean="0">
                <a:solidFill>
                  <a:srgbClr val="1AC4C4"/>
                </a:solidFill>
              </a:rPr>
              <a:t>Diseñador(a) Instruccional</a:t>
            </a:r>
            <a:endParaRPr lang="es-CO" dirty="0">
              <a:solidFill>
                <a:srgbClr val="1AC4C4"/>
              </a:solidFill>
            </a:endParaRPr>
          </a:p>
        </p:txBody>
      </p:sp>
      <p:sp>
        <p:nvSpPr>
          <p:cNvPr id="55" name="Marcador de texto 15"/>
          <p:cNvSpPr>
            <a:spLocks noGrp="1"/>
          </p:cNvSpPr>
          <p:nvPr>
            <p:ph type="body" sz="half" idx="16"/>
          </p:nvPr>
        </p:nvSpPr>
        <p:spPr>
          <a:xfrm>
            <a:off x="3447560" y="5385401"/>
            <a:ext cx="5846810" cy="390656"/>
          </a:xfrm>
          <a:prstGeom prst="rect">
            <a:avLst/>
          </a:prstGeom>
          <a:ln>
            <a:noFill/>
          </a:ln>
        </p:spPr>
        <p:txBody>
          <a:bodyPr/>
          <a:lstStyle>
            <a:lvl1pPr marL="0" indent="0">
              <a:buNone/>
              <a:defRPr sz="1400"/>
            </a:lvl1pPr>
          </a:lstStyle>
          <a:p>
            <a:endParaRPr lang="es-CO" dirty="0"/>
          </a:p>
        </p:txBody>
      </p:sp>
      <p:sp>
        <p:nvSpPr>
          <p:cNvPr id="56" name="Rectángulo redondeado 55"/>
          <p:cNvSpPr/>
          <p:nvPr userDrawn="1"/>
        </p:nvSpPr>
        <p:spPr>
          <a:xfrm>
            <a:off x="271639" y="5333710"/>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7" name="CuadroTexto 56"/>
          <p:cNvSpPr txBox="1"/>
          <p:nvPr userDrawn="1"/>
        </p:nvSpPr>
        <p:spPr>
          <a:xfrm>
            <a:off x="271639" y="5396063"/>
            <a:ext cx="1461747" cy="369332"/>
          </a:xfrm>
          <a:prstGeom prst="rect">
            <a:avLst/>
          </a:prstGeom>
          <a:noFill/>
        </p:spPr>
        <p:txBody>
          <a:bodyPr wrap="none" rtlCol="0">
            <a:spAutoFit/>
          </a:bodyPr>
          <a:lstStyle/>
          <a:p>
            <a:r>
              <a:rPr lang="es-CO" dirty="0" smtClean="0">
                <a:solidFill>
                  <a:srgbClr val="1AC4C4"/>
                </a:solidFill>
              </a:rPr>
              <a:t>Desarrollador</a:t>
            </a:r>
            <a:endParaRPr lang="es-CO" dirty="0">
              <a:solidFill>
                <a:srgbClr val="1AC4C4"/>
              </a:solidFill>
            </a:endParaRPr>
          </a:p>
        </p:txBody>
      </p:sp>
      <p:sp>
        <p:nvSpPr>
          <p:cNvPr id="58" name="Marcador de texto 15"/>
          <p:cNvSpPr>
            <a:spLocks noGrp="1"/>
          </p:cNvSpPr>
          <p:nvPr>
            <p:ph type="body" sz="half" idx="17"/>
          </p:nvPr>
        </p:nvSpPr>
        <p:spPr>
          <a:xfrm>
            <a:off x="3447560" y="6035209"/>
            <a:ext cx="5846810" cy="390656"/>
          </a:xfrm>
          <a:prstGeom prst="rect">
            <a:avLst/>
          </a:prstGeom>
          <a:ln>
            <a:noFill/>
          </a:ln>
        </p:spPr>
        <p:txBody>
          <a:bodyPr/>
          <a:lstStyle>
            <a:lvl1pPr marL="0" indent="0">
              <a:buNone/>
              <a:defRPr sz="1400"/>
            </a:lvl1pPr>
          </a:lstStyle>
          <a:p>
            <a:endParaRPr lang="es-CO" dirty="0"/>
          </a:p>
        </p:txBody>
      </p:sp>
      <p:sp>
        <p:nvSpPr>
          <p:cNvPr id="59" name="Rectángulo redondeado 58"/>
          <p:cNvSpPr/>
          <p:nvPr userDrawn="1"/>
        </p:nvSpPr>
        <p:spPr>
          <a:xfrm>
            <a:off x="271639" y="5972856"/>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60" name="CuadroTexto 59"/>
          <p:cNvSpPr txBox="1"/>
          <p:nvPr userDrawn="1"/>
        </p:nvSpPr>
        <p:spPr>
          <a:xfrm>
            <a:off x="271639" y="6035209"/>
            <a:ext cx="1795684" cy="369332"/>
          </a:xfrm>
          <a:prstGeom prst="rect">
            <a:avLst/>
          </a:prstGeom>
          <a:noFill/>
        </p:spPr>
        <p:txBody>
          <a:bodyPr wrap="none" rtlCol="0">
            <a:spAutoFit/>
          </a:bodyPr>
          <a:lstStyle/>
          <a:p>
            <a:r>
              <a:rPr lang="es-CO" dirty="0" smtClean="0">
                <a:solidFill>
                  <a:srgbClr val="1AC4C4"/>
                </a:solidFill>
              </a:rPr>
              <a:t>Fecha de entrega</a:t>
            </a:r>
            <a:endParaRPr lang="es-CO" dirty="0">
              <a:solidFill>
                <a:srgbClr val="1AC4C4"/>
              </a:solidFill>
            </a:endParaRPr>
          </a:p>
        </p:txBody>
      </p:sp>
      <p:sp>
        <p:nvSpPr>
          <p:cNvPr id="61" name="Rectángulo 60"/>
          <p:cNvSpPr/>
          <p:nvPr userDrawn="1"/>
        </p:nvSpPr>
        <p:spPr>
          <a:xfrm>
            <a:off x="70682" y="48149"/>
            <a:ext cx="11968918" cy="369332"/>
          </a:xfrm>
          <a:prstGeom prst="rect">
            <a:avLst/>
          </a:prstGeom>
        </p:spPr>
        <p:txBody>
          <a:bodyPr wrap="square">
            <a:spAutoFit/>
          </a:bodyPr>
          <a:lstStyle/>
          <a:p>
            <a:pPr algn="l"/>
            <a:r>
              <a:rPr lang="es-CO" sz="1800" b="1" dirty="0" smtClean="0">
                <a:solidFill>
                  <a:schemeClr val="bg1"/>
                </a:solidFill>
              </a:rPr>
              <a:t>IDENTIFICADOR UNIDAD DIDÁCTICA</a:t>
            </a:r>
            <a:endParaRPr lang="es-CO" sz="1800" b="1" dirty="0">
              <a:solidFill>
                <a:schemeClr val="bg1"/>
              </a:solidFill>
            </a:endParaRPr>
          </a:p>
        </p:txBody>
      </p:sp>
    </p:spTree>
    <p:extLst>
      <p:ext uri="{BB962C8B-B14F-4D97-AF65-F5344CB8AC3E}">
        <p14:creationId xmlns:p14="http://schemas.microsoft.com/office/powerpoint/2010/main" val="39781614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
    <p:spTree>
      <p:nvGrpSpPr>
        <p:cNvPr id="1" name=""/>
        <p:cNvGrpSpPr/>
        <p:nvPr/>
      </p:nvGrpSpPr>
      <p:grpSpPr>
        <a:xfrm>
          <a:off x="0" y="0"/>
          <a:ext cx="0" cy="0"/>
          <a:chOff x="0" y="0"/>
          <a:chExt cx="0" cy="0"/>
        </a:xfrm>
      </p:grpSpPr>
      <p:sp>
        <p:nvSpPr>
          <p:cNvPr id="2" name="Rectángulo 1"/>
          <p:cNvSpPr/>
          <p:nvPr userDrawn="1"/>
        </p:nvSpPr>
        <p:spPr>
          <a:xfrm>
            <a:off x="545909" y="1246661"/>
            <a:ext cx="8496300" cy="481357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bg1">
                  <a:lumMod val="50000"/>
                </a:schemeClr>
              </a:solidFill>
            </a:endParaRPr>
          </a:p>
        </p:txBody>
      </p:sp>
      <p:sp>
        <p:nvSpPr>
          <p:cNvPr id="3" name="Rectángulo 2"/>
          <p:cNvSpPr/>
          <p:nvPr userDrawn="1"/>
        </p:nvSpPr>
        <p:spPr>
          <a:xfrm>
            <a:off x="0" y="448893"/>
            <a:ext cx="9586452"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Picture 4" descr="Resultado de imagen para icono cerrar 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209" y="598544"/>
            <a:ext cx="420219" cy="42021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p:cNvGrpSpPr/>
          <p:nvPr userDrawn="1"/>
        </p:nvGrpSpPr>
        <p:grpSpPr>
          <a:xfrm>
            <a:off x="158265" y="568516"/>
            <a:ext cx="7378469" cy="808442"/>
            <a:chOff x="0" y="498176"/>
            <a:chExt cx="7378469" cy="808442"/>
          </a:xfrm>
        </p:grpSpPr>
        <p:sp>
          <p:nvSpPr>
            <p:cNvPr id="8" name="CuadroTexto 7"/>
            <p:cNvSpPr txBox="1"/>
            <p:nvPr userDrawn="1"/>
          </p:nvSpPr>
          <p:spPr>
            <a:xfrm>
              <a:off x="455228" y="552731"/>
              <a:ext cx="6923241" cy="737472"/>
            </a:xfrm>
            <a:prstGeom prst="roundRect">
              <a:avLst>
                <a:gd name="adj" fmla="val 36503"/>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O" sz="3200" b="1" i="1" dirty="0" smtClean="0">
                  <a:solidFill>
                    <a:schemeClr val="accent5">
                      <a:lumMod val="75000"/>
                    </a:schemeClr>
                  </a:solidFill>
                </a:rPr>
                <a:t>   OBJETIVO</a:t>
              </a:r>
              <a:endParaRPr lang="es-CO" sz="3200" b="1" i="1" dirty="0">
                <a:solidFill>
                  <a:schemeClr val="accent5">
                    <a:lumMod val="75000"/>
                  </a:schemeClr>
                </a:solidFill>
              </a:endParaRPr>
            </a:p>
          </p:txBody>
        </p:sp>
        <p:pic>
          <p:nvPicPr>
            <p:cNvPr id="9" name="Imagen 8"/>
            <p:cNvPicPr>
              <a:picLocks noChangeAspect="1"/>
            </p:cNvPicPr>
            <p:nvPr userDrawn="1"/>
          </p:nvPicPr>
          <p:blipFill>
            <a:blip r:embed="rId3">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0" y="498176"/>
              <a:ext cx="803658" cy="808442"/>
            </a:xfrm>
            <a:prstGeom prst="rect">
              <a:avLst/>
            </a:prstGeom>
          </p:spPr>
        </p:pic>
      </p:grpSp>
      <p:sp>
        <p:nvSpPr>
          <p:cNvPr id="10" name="Título 3"/>
          <p:cNvSpPr>
            <a:spLocks noGrp="1"/>
          </p:cNvSpPr>
          <p:nvPr>
            <p:ph type="title"/>
          </p:nvPr>
        </p:nvSpPr>
        <p:spPr>
          <a:xfrm>
            <a:off x="803658" y="1936467"/>
            <a:ext cx="7627986" cy="1600200"/>
          </a:xfrm>
          <a:prstGeom prst="rect">
            <a:avLst/>
          </a:prstGeom>
        </p:spPr>
        <p:txBody>
          <a:bodyPr anchor="t"/>
          <a:lstStyle/>
          <a:p>
            <a:endParaRPr lang="es-CO" sz="2000" dirty="0"/>
          </a:p>
        </p:txBody>
      </p:sp>
      <p:sp>
        <p:nvSpPr>
          <p:cNvPr id="11"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12" name="Rectángulo 11"/>
          <p:cNvSpPr/>
          <p:nvPr userDrawn="1"/>
        </p:nvSpPr>
        <p:spPr>
          <a:xfrm>
            <a:off x="70682" y="82015"/>
            <a:ext cx="2358798" cy="369332"/>
          </a:xfrm>
          <a:prstGeom prst="rect">
            <a:avLst/>
          </a:prstGeom>
        </p:spPr>
        <p:txBody>
          <a:bodyPr wrap="square">
            <a:spAutoFit/>
          </a:bodyPr>
          <a:lstStyle/>
          <a:p>
            <a:pPr algn="l"/>
            <a:r>
              <a:rPr lang="es-CO" sz="1800" b="1" dirty="0" smtClean="0">
                <a:solidFill>
                  <a:schemeClr val="bg1"/>
                </a:solidFill>
              </a:rPr>
              <a:t>UNIDAD DIDÁCTICA</a:t>
            </a:r>
            <a:endParaRPr lang="es-CO" sz="1800" b="1" dirty="0">
              <a:solidFill>
                <a:schemeClr val="bg1"/>
              </a:solidFill>
            </a:endParaRPr>
          </a:p>
        </p:txBody>
      </p:sp>
      <p:sp>
        <p:nvSpPr>
          <p:cNvPr id="14" name="Marcador de texto 15"/>
          <p:cNvSpPr>
            <a:spLocks noGrp="1"/>
          </p:cNvSpPr>
          <p:nvPr>
            <p:ph type="body" sz="half" idx="10" hasCustomPrompt="1"/>
          </p:nvPr>
        </p:nvSpPr>
        <p:spPr>
          <a:xfrm>
            <a:off x="9652199" y="552731"/>
            <a:ext cx="2409172" cy="5848069"/>
          </a:xfrm>
          <a:prstGeom prst="rect">
            <a:avLst/>
          </a:prstGeom>
          <a:ln>
            <a:noFill/>
          </a:ln>
        </p:spPr>
        <p:txBody>
          <a:bodyPr/>
          <a:lstStyle>
            <a:lvl1pPr marL="0" indent="0">
              <a:buNone/>
              <a:defRPr sz="1400" b="0" baseline="0">
                <a:solidFill>
                  <a:schemeClr val="tx1"/>
                </a:solidFill>
              </a:defRPr>
            </a:lvl1pPr>
          </a:lstStyle>
          <a:p>
            <a:r>
              <a:rPr lang="es-CO" dirty="0" smtClean="0"/>
              <a:t>Espacio para escribir observaciones relacionadas con el objetivo. </a:t>
            </a:r>
            <a:endParaRPr lang="es-CO" dirty="0"/>
          </a:p>
        </p:txBody>
      </p:sp>
    </p:spTree>
    <p:extLst>
      <p:ext uri="{BB962C8B-B14F-4D97-AF65-F5344CB8AC3E}">
        <p14:creationId xmlns:p14="http://schemas.microsoft.com/office/powerpoint/2010/main" val="6471902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etencias">
    <p:spTree>
      <p:nvGrpSpPr>
        <p:cNvPr id="1" name=""/>
        <p:cNvGrpSpPr/>
        <p:nvPr/>
      </p:nvGrpSpPr>
      <p:grpSpPr>
        <a:xfrm>
          <a:off x="0" y="0"/>
          <a:ext cx="0" cy="0"/>
          <a:chOff x="0" y="0"/>
          <a:chExt cx="0" cy="0"/>
        </a:xfrm>
      </p:grpSpPr>
      <p:sp>
        <p:nvSpPr>
          <p:cNvPr id="2" name="Rectángulo 1"/>
          <p:cNvSpPr/>
          <p:nvPr userDrawn="1"/>
        </p:nvSpPr>
        <p:spPr>
          <a:xfrm>
            <a:off x="0" y="448893"/>
            <a:ext cx="9586452"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 name="Grupo 2"/>
          <p:cNvGrpSpPr/>
          <p:nvPr userDrawn="1"/>
        </p:nvGrpSpPr>
        <p:grpSpPr>
          <a:xfrm>
            <a:off x="144378" y="598314"/>
            <a:ext cx="7682744" cy="786360"/>
            <a:chOff x="0" y="518104"/>
            <a:chExt cx="7682744" cy="786360"/>
          </a:xfrm>
        </p:grpSpPr>
        <p:sp>
          <p:nvSpPr>
            <p:cNvPr id="6" name="CuadroTexto 5"/>
            <p:cNvSpPr txBox="1"/>
            <p:nvPr userDrawn="1"/>
          </p:nvSpPr>
          <p:spPr>
            <a:xfrm>
              <a:off x="432790" y="561618"/>
              <a:ext cx="7249954" cy="737472"/>
            </a:xfrm>
            <a:prstGeom prst="roundRect">
              <a:avLst>
                <a:gd name="adj" fmla="val 36503"/>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O" sz="3200" b="1" i="1" dirty="0" smtClean="0">
                  <a:solidFill>
                    <a:schemeClr val="accent5">
                      <a:lumMod val="75000"/>
                    </a:schemeClr>
                  </a:solidFill>
                </a:rPr>
                <a:t>   COMPETENCIAS </a:t>
              </a:r>
              <a:r>
                <a:rPr lang="es-CO" sz="3200" b="1" i="1" dirty="0">
                  <a:solidFill>
                    <a:schemeClr val="accent5">
                      <a:lumMod val="75000"/>
                    </a:schemeClr>
                  </a:solidFill>
                </a:rPr>
                <a:t>DE APRENDIZAJE</a:t>
              </a:r>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8104"/>
              <a:ext cx="789549" cy="786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8" name="Grupo 7"/>
          <p:cNvGrpSpPr/>
          <p:nvPr userDrawn="1"/>
        </p:nvGrpSpPr>
        <p:grpSpPr>
          <a:xfrm>
            <a:off x="143027" y="1544703"/>
            <a:ext cx="9300398" cy="5067684"/>
            <a:chOff x="488265" y="1906996"/>
            <a:chExt cx="15898762" cy="8779627"/>
          </a:xfrm>
        </p:grpSpPr>
        <p:pic>
          <p:nvPicPr>
            <p:cNvPr id="9" name="Imagen 8"/>
            <p:cNvPicPr>
              <a:picLocks noChangeAspect="1"/>
            </p:cNvPicPr>
            <p:nvPr userDrawn="1"/>
          </p:nvPicPr>
          <p:blipFill rotWithShape="1">
            <a:blip r:embed="rId3"/>
            <a:srcRect t="11042"/>
            <a:stretch/>
          </p:blipFill>
          <p:spPr>
            <a:xfrm>
              <a:off x="488265" y="1906996"/>
              <a:ext cx="15898762" cy="8779627"/>
            </a:xfrm>
            <a:prstGeom prst="rect">
              <a:avLst/>
            </a:prstGeom>
          </p:spPr>
        </p:pic>
        <p:sp>
          <p:nvSpPr>
            <p:cNvPr id="10" name="Rectángulo 9"/>
            <p:cNvSpPr/>
            <p:nvPr userDrawn="1"/>
          </p:nvSpPr>
          <p:spPr>
            <a:xfrm>
              <a:off x="766916" y="2713703"/>
              <a:ext cx="6282813" cy="1150374"/>
            </a:xfrm>
            <a:prstGeom prst="rect">
              <a:avLst/>
            </a:prstGeom>
            <a:solidFill>
              <a:srgbClr val="876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11"/>
            <p:cNvSpPr/>
            <p:nvPr/>
          </p:nvSpPr>
          <p:spPr>
            <a:xfrm>
              <a:off x="9766779" y="2694653"/>
              <a:ext cx="6282813" cy="1150374"/>
            </a:xfrm>
            <a:prstGeom prst="rect">
              <a:avLst/>
            </a:prstGeom>
            <a:solidFill>
              <a:srgbClr val="876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Rectángulo 12"/>
            <p:cNvSpPr/>
            <p:nvPr userDrawn="1"/>
          </p:nvSpPr>
          <p:spPr>
            <a:xfrm>
              <a:off x="766916" y="4275803"/>
              <a:ext cx="6282813" cy="1150374"/>
            </a:xfrm>
            <a:prstGeom prst="rect">
              <a:avLst/>
            </a:prstGeom>
            <a:solidFill>
              <a:srgbClr val="03C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p:cNvSpPr/>
            <p:nvPr/>
          </p:nvSpPr>
          <p:spPr>
            <a:xfrm>
              <a:off x="9777566" y="4256753"/>
              <a:ext cx="6282813" cy="1150374"/>
            </a:xfrm>
            <a:prstGeom prst="rect">
              <a:avLst/>
            </a:prstGeom>
            <a:solidFill>
              <a:srgbClr val="03C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p:cNvSpPr/>
            <p:nvPr userDrawn="1"/>
          </p:nvSpPr>
          <p:spPr>
            <a:xfrm>
              <a:off x="756129" y="5928638"/>
              <a:ext cx="6282813" cy="1150374"/>
            </a:xfrm>
            <a:prstGeom prst="rect">
              <a:avLst/>
            </a:prstGeom>
            <a:solidFill>
              <a:srgbClr val="AAD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Rectángulo 15"/>
            <p:cNvSpPr/>
            <p:nvPr/>
          </p:nvSpPr>
          <p:spPr>
            <a:xfrm>
              <a:off x="9766779" y="5947688"/>
              <a:ext cx="6282813" cy="1150374"/>
            </a:xfrm>
            <a:prstGeom prst="rect">
              <a:avLst/>
            </a:prstGeom>
            <a:solidFill>
              <a:srgbClr val="AAD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p:cNvSpPr/>
            <p:nvPr/>
          </p:nvSpPr>
          <p:spPr>
            <a:xfrm>
              <a:off x="766916" y="7521143"/>
              <a:ext cx="6282813" cy="1150374"/>
            </a:xfrm>
            <a:prstGeom prst="rect">
              <a:avLst/>
            </a:prstGeom>
            <a:solidFill>
              <a:srgbClr val="FFC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Rectángulo 17"/>
            <p:cNvSpPr/>
            <p:nvPr/>
          </p:nvSpPr>
          <p:spPr>
            <a:xfrm>
              <a:off x="9777566" y="7540193"/>
              <a:ext cx="6282813" cy="1150374"/>
            </a:xfrm>
            <a:prstGeom prst="rect">
              <a:avLst/>
            </a:prstGeom>
            <a:solidFill>
              <a:srgbClr val="FFC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Rectángulo 18"/>
            <p:cNvSpPr/>
            <p:nvPr/>
          </p:nvSpPr>
          <p:spPr>
            <a:xfrm>
              <a:off x="766916" y="9212078"/>
              <a:ext cx="6282813" cy="1150374"/>
            </a:xfrm>
            <a:prstGeom prst="rect">
              <a:avLst/>
            </a:prstGeom>
            <a:solidFill>
              <a:srgbClr val="F35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Rectángulo 19"/>
            <p:cNvSpPr/>
            <p:nvPr/>
          </p:nvSpPr>
          <p:spPr>
            <a:xfrm>
              <a:off x="9777566" y="9231128"/>
              <a:ext cx="6282813" cy="1150374"/>
            </a:xfrm>
            <a:prstGeom prst="rect">
              <a:avLst/>
            </a:prstGeom>
            <a:solidFill>
              <a:srgbClr val="F35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21"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23" name="Marcador de texto 15"/>
          <p:cNvSpPr>
            <a:spLocks noGrp="1"/>
          </p:cNvSpPr>
          <p:nvPr>
            <p:ph type="body" sz="half" idx="10" hasCustomPrompt="1"/>
          </p:nvPr>
        </p:nvSpPr>
        <p:spPr>
          <a:xfrm>
            <a:off x="9652199" y="552731"/>
            <a:ext cx="2409172" cy="5848069"/>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smtClean="0"/>
              <a:t>Espacio para escribir observaciones relacionadas con las competencias</a:t>
            </a:r>
          </a:p>
        </p:txBody>
      </p:sp>
      <p:sp>
        <p:nvSpPr>
          <p:cNvPr id="24" name="Rectángulo 23"/>
          <p:cNvSpPr/>
          <p:nvPr userDrawn="1"/>
        </p:nvSpPr>
        <p:spPr>
          <a:xfrm>
            <a:off x="70682" y="82015"/>
            <a:ext cx="2358798" cy="369332"/>
          </a:xfrm>
          <a:prstGeom prst="rect">
            <a:avLst/>
          </a:prstGeom>
        </p:spPr>
        <p:txBody>
          <a:bodyPr wrap="square">
            <a:spAutoFit/>
          </a:bodyPr>
          <a:lstStyle/>
          <a:p>
            <a:pPr algn="l"/>
            <a:r>
              <a:rPr lang="es-CO" sz="1800" b="1" dirty="0" smtClean="0">
                <a:solidFill>
                  <a:schemeClr val="bg1"/>
                </a:solidFill>
              </a:rPr>
              <a:t>UNIDAD DIDÁCTICA</a:t>
            </a:r>
            <a:endParaRPr lang="es-CO" sz="1800" b="1" dirty="0">
              <a:solidFill>
                <a:schemeClr val="bg1"/>
              </a:solidFill>
            </a:endParaRPr>
          </a:p>
        </p:txBody>
      </p:sp>
    </p:spTree>
    <p:extLst>
      <p:ext uri="{BB962C8B-B14F-4D97-AF65-F5344CB8AC3E}">
        <p14:creationId xmlns:p14="http://schemas.microsoft.com/office/powerpoint/2010/main" val="31376064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structura General">
    <p:spTree>
      <p:nvGrpSpPr>
        <p:cNvPr id="1" name=""/>
        <p:cNvGrpSpPr/>
        <p:nvPr/>
      </p:nvGrpSpPr>
      <p:grpSpPr>
        <a:xfrm>
          <a:off x="0" y="0"/>
          <a:ext cx="0" cy="0"/>
          <a:chOff x="0" y="0"/>
          <a:chExt cx="0" cy="0"/>
        </a:xfrm>
      </p:grpSpPr>
      <p:sp>
        <p:nvSpPr>
          <p:cNvPr id="8" name="Rectángulo 7"/>
          <p:cNvSpPr/>
          <p:nvPr userDrawn="1"/>
        </p:nvSpPr>
        <p:spPr>
          <a:xfrm>
            <a:off x="0" y="448892"/>
            <a:ext cx="1219200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Marcador de texto 15"/>
          <p:cNvSpPr>
            <a:spLocks noGrp="1"/>
          </p:cNvSpPr>
          <p:nvPr>
            <p:ph type="body" sz="half" idx="2" hasCustomPrompt="1"/>
          </p:nvPr>
        </p:nvSpPr>
        <p:spPr>
          <a:xfrm>
            <a:off x="77854" y="5823305"/>
            <a:ext cx="10633689" cy="906787"/>
          </a:xfrm>
          <a:prstGeom prst="rect">
            <a:avLst/>
          </a:prstGeom>
          <a:ln>
            <a:noFill/>
          </a:ln>
        </p:spPr>
        <p:txBody>
          <a:bodyPr/>
          <a:lstStyle>
            <a:lvl1pPr marL="0" indent="0">
              <a:buNone/>
              <a:defRPr sz="1400"/>
            </a:lvl1pPr>
          </a:lstStyle>
          <a:p>
            <a:r>
              <a:rPr lang="es-CO" dirty="0" smtClean="0"/>
              <a:t>Observaciones sobre la estructura general</a:t>
            </a:r>
            <a:endParaRPr lang="es-CO" dirty="0"/>
          </a:p>
        </p:txBody>
      </p:sp>
      <p:sp>
        <p:nvSpPr>
          <p:cNvPr id="13" name="Rectángulo 12"/>
          <p:cNvSpPr/>
          <p:nvPr userDrawn="1"/>
        </p:nvSpPr>
        <p:spPr>
          <a:xfrm>
            <a:off x="-10286" y="39517"/>
            <a:ext cx="12192000" cy="400110"/>
          </a:xfrm>
          <a:prstGeom prst="rect">
            <a:avLst/>
          </a:prstGeom>
        </p:spPr>
        <p:txBody>
          <a:bodyPr wrap="square">
            <a:spAutoFit/>
          </a:bodyPr>
          <a:lstStyle/>
          <a:p>
            <a:pPr algn="ctr"/>
            <a:r>
              <a:rPr lang="es-CO" sz="2000" b="1" dirty="0" smtClean="0">
                <a:solidFill>
                  <a:schemeClr val="bg1"/>
                </a:solidFill>
              </a:rPr>
              <a:t>ESTRUCTURA</a:t>
            </a:r>
            <a:r>
              <a:rPr lang="es-CO" sz="2000" b="1" baseline="0" dirty="0" smtClean="0">
                <a:solidFill>
                  <a:schemeClr val="bg1"/>
                </a:solidFill>
              </a:rPr>
              <a:t> GENERAL</a:t>
            </a:r>
            <a:endParaRPr lang="es-CO" sz="2000" b="1" dirty="0">
              <a:solidFill>
                <a:schemeClr val="bg1"/>
              </a:solidFill>
            </a:endParaRPr>
          </a:p>
        </p:txBody>
      </p:sp>
      <p:sp>
        <p:nvSpPr>
          <p:cNvPr id="3" name="Marcador de SmartArt 2"/>
          <p:cNvSpPr>
            <a:spLocks noGrp="1"/>
          </p:cNvSpPr>
          <p:nvPr>
            <p:ph type="dgm" sz="quarter" idx="10"/>
          </p:nvPr>
        </p:nvSpPr>
        <p:spPr>
          <a:xfrm>
            <a:off x="77854" y="592667"/>
            <a:ext cx="12015721" cy="5122333"/>
          </a:xfrm>
          <a:prstGeom prst="rect">
            <a:avLst/>
          </a:prstGeom>
        </p:spPr>
        <p:txBody>
          <a:bodyPr/>
          <a:lstStyle>
            <a:lvl1pPr>
              <a:defRPr sz="1400"/>
            </a:lvl1pPr>
          </a:lstStyle>
          <a:p>
            <a:endParaRPr lang="es-CO" dirty="0"/>
          </a:p>
        </p:txBody>
      </p:sp>
    </p:spTree>
    <p:extLst>
      <p:ext uri="{BB962C8B-B14F-4D97-AF65-F5344CB8AC3E}">
        <p14:creationId xmlns:p14="http://schemas.microsoft.com/office/powerpoint/2010/main" val="2623467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puesta Gráfica">
    <p:spTree>
      <p:nvGrpSpPr>
        <p:cNvPr id="1" name=""/>
        <p:cNvGrpSpPr/>
        <p:nvPr/>
      </p:nvGrpSpPr>
      <p:grpSpPr>
        <a:xfrm>
          <a:off x="0" y="0"/>
          <a:ext cx="0" cy="0"/>
          <a:chOff x="0" y="0"/>
          <a:chExt cx="0" cy="0"/>
        </a:xfrm>
      </p:grpSpPr>
      <p:sp>
        <p:nvSpPr>
          <p:cNvPr id="3" name="Rectángulo 2"/>
          <p:cNvSpPr/>
          <p:nvPr userDrawn="1"/>
        </p:nvSpPr>
        <p:spPr>
          <a:xfrm>
            <a:off x="4245428" y="548968"/>
            <a:ext cx="7946572" cy="307777"/>
          </a:xfrm>
          <a:prstGeom prst="rect">
            <a:avLst/>
          </a:prstGeom>
        </p:spPr>
        <p:txBody>
          <a:bodyPr wrap="square">
            <a:spAutoFit/>
          </a:bodyPr>
          <a:lstStyle/>
          <a:p>
            <a:pPr algn="ctr"/>
            <a:r>
              <a:rPr lang="es-CO" sz="1400" b="1" dirty="0" smtClean="0">
                <a:solidFill>
                  <a:srgbClr val="1AC4C4"/>
                </a:solidFill>
              </a:rPr>
              <a:t>Maqueta Gráfica</a:t>
            </a:r>
            <a:r>
              <a:rPr lang="es-CO" sz="1400" b="1" baseline="0" dirty="0" smtClean="0">
                <a:solidFill>
                  <a:srgbClr val="1AC4C4"/>
                </a:solidFill>
              </a:rPr>
              <a:t> Home</a:t>
            </a:r>
            <a:endParaRPr lang="es-CO" sz="1400" b="1" dirty="0">
              <a:solidFill>
                <a:srgbClr val="1AC4C4"/>
              </a:solidFill>
            </a:endParaRPr>
          </a:p>
        </p:txBody>
      </p:sp>
      <p:sp>
        <p:nvSpPr>
          <p:cNvPr id="4" name="Rectángulo 3"/>
          <p:cNvSpPr/>
          <p:nvPr userDrawn="1"/>
        </p:nvSpPr>
        <p:spPr>
          <a:xfrm>
            <a:off x="-1" y="448893"/>
            <a:ext cx="424543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Rectángulo 4"/>
          <p:cNvSpPr/>
          <p:nvPr userDrawn="1"/>
        </p:nvSpPr>
        <p:spPr>
          <a:xfrm>
            <a:off x="4245428" y="448892"/>
            <a:ext cx="7946571"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6"/>
          <p:cNvSpPr/>
          <p:nvPr userDrawn="1"/>
        </p:nvSpPr>
        <p:spPr>
          <a:xfrm>
            <a:off x="-4485" y="548968"/>
            <a:ext cx="4249912" cy="307777"/>
          </a:xfrm>
          <a:prstGeom prst="rect">
            <a:avLst/>
          </a:prstGeom>
        </p:spPr>
        <p:txBody>
          <a:bodyPr wrap="square">
            <a:spAutoFit/>
          </a:bodyPr>
          <a:lstStyle/>
          <a:p>
            <a:pPr algn="ctr"/>
            <a:r>
              <a:rPr lang="es-CO" sz="1400" b="1" dirty="0" smtClean="0">
                <a:solidFill>
                  <a:srgbClr val="1AC4C4"/>
                </a:solidFill>
              </a:rPr>
              <a:t>OBSERVACIONES GENERALES</a:t>
            </a:r>
            <a:endParaRPr lang="es-CO" sz="1400" b="1" dirty="0">
              <a:solidFill>
                <a:srgbClr val="1AC4C4"/>
              </a:solidFill>
            </a:endParaRPr>
          </a:p>
        </p:txBody>
      </p:sp>
      <p:sp>
        <p:nvSpPr>
          <p:cNvPr id="8" name="Rectángulo 7"/>
          <p:cNvSpPr/>
          <p:nvPr userDrawn="1"/>
        </p:nvSpPr>
        <p:spPr>
          <a:xfrm>
            <a:off x="6081" y="3128882"/>
            <a:ext cx="4249912" cy="307777"/>
          </a:xfrm>
          <a:prstGeom prst="rect">
            <a:avLst/>
          </a:prstGeom>
        </p:spPr>
        <p:txBody>
          <a:bodyPr wrap="square">
            <a:spAutoFit/>
          </a:bodyPr>
          <a:lstStyle/>
          <a:p>
            <a:pPr algn="ctr"/>
            <a:r>
              <a:rPr lang="es-CO" sz="1400" b="1" dirty="0" smtClean="0">
                <a:solidFill>
                  <a:srgbClr val="1AC4C4"/>
                </a:solidFill>
              </a:rPr>
              <a:t>INSTRUCCIONES ESPECÍFICAS</a:t>
            </a:r>
            <a:endParaRPr lang="es-CO" sz="1400" b="1" dirty="0">
              <a:solidFill>
                <a:srgbClr val="1AC4C4"/>
              </a:solidFill>
            </a:endParaRPr>
          </a:p>
        </p:txBody>
      </p:sp>
      <p:sp>
        <p:nvSpPr>
          <p:cNvPr id="13" name="Marcador de texto 15"/>
          <p:cNvSpPr>
            <a:spLocks noGrp="1"/>
          </p:cNvSpPr>
          <p:nvPr>
            <p:ph type="body" sz="half" idx="19" hasCustomPrompt="1"/>
          </p:nvPr>
        </p:nvSpPr>
        <p:spPr>
          <a:xfrm>
            <a:off x="148236" y="3505955"/>
            <a:ext cx="3944470" cy="3235807"/>
          </a:xfrm>
          <a:prstGeom prst="rect">
            <a:avLst/>
          </a:prstGeom>
          <a:ln>
            <a:noFill/>
          </a:ln>
        </p:spPr>
        <p:txBody>
          <a:bodyPr/>
          <a:lstStyle>
            <a:lvl1pPr marL="0" indent="0">
              <a:buNone/>
              <a:defRPr sz="1400"/>
            </a:lvl1pPr>
          </a:lstStyle>
          <a:p>
            <a:r>
              <a:rPr lang="es-CO" dirty="0" smtClean="0"/>
              <a:t>Ingrese las instrucciones específicas relacionadas con la maqueta gráfica de la propuesta.</a:t>
            </a:r>
            <a:endParaRPr lang="es-CO" dirty="0"/>
          </a:p>
        </p:txBody>
      </p:sp>
      <p:sp>
        <p:nvSpPr>
          <p:cNvPr id="9" name="Rectángulo 8"/>
          <p:cNvSpPr/>
          <p:nvPr userDrawn="1"/>
        </p:nvSpPr>
        <p:spPr>
          <a:xfrm>
            <a:off x="-10286" y="39517"/>
            <a:ext cx="12192000" cy="400110"/>
          </a:xfrm>
          <a:prstGeom prst="rect">
            <a:avLst/>
          </a:prstGeom>
        </p:spPr>
        <p:txBody>
          <a:bodyPr wrap="square">
            <a:spAutoFit/>
          </a:bodyPr>
          <a:lstStyle/>
          <a:p>
            <a:pPr algn="ctr"/>
            <a:r>
              <a:rPr lang="es-CO" sz="2000" b="1" dirty="0" smtClean="0">
                <a:solidFill>
                  <a:schemeClr val="bg1"/>
                </a:solidFill>
              </a:rPr>
              <a:t>PROPUESTA</a:t>
            </a:r>
            <a:r>
              <a:rPr lang="es-CO" sz="2000" b="1" baseline="0" dirty="0" smtClean="0">
                <a:solidFill>
                  <a:schemeClr val="bg1"/>
                </a:solidFill>
              </a:rPr>
              <a:t> GRÁFICA</a:t>
            </a:r>
            <a:endParaRPr lang="es-CO" sz="2000" b="1" dirty="0">
              <a:solidFill>
                <a:schemeClr val="bg1"/>
              </a:solidFill>
            </a:endParaRPr>
          </a:p>
        </p:txBody>
      </p:sp>
      <p:sp>
        <p:nvSpPr>
          <p:cNvPr id="10" name="Marcador de texto 1"/>
          <p:cNvSpPr>
            <a:spLocks noGrp="1"/>
          </p:cNvSpPr>
          <p:nvPr>
            <p:ph type="body" sz="half" idx="20" hasCustomPrompt="1"/>
          </p:nvPr>
        </p:nvSpPr>
        <p:spPr>
          <a:xfrm>
            <a:off x="148236" y="868516"/>
            <a:ext cx="3944470" cy="2002657"/>
          </a:xfrm>
          <a:prstGeom prst="rect">
            <a:avLst/>
          </a:prstGeom>
          <a:ln>
            <a:noFill/>
          </a:ln>
        </p:spPr>
        <p:txBody>
          <a:bodyPr/>
          <a:lstStyle>
            <a:lvl1pPr>
              <a:defRPr baseline="0"/>
            </a:lvl1pPr>
          </a:lstStyle>
          <a:p>
            <a:pPr marL="171450" indent="-171450">
              <a:buFont typeface="Arial" panose="020B0604020202020204" pitchFamily="34" charset="0"/>
              <a:buChar char="•"/>
            </a:pPr>
            <a:r>
              <a:rPr lang="es-CO" sz="1050" dirty="0">
                <a:solidFill>
                  <a:srgbClr val="1AC4C4"/>
                </a:solidFill>
                <a:latin typeface="Arial" panose="020B0604020202020204" pitchFamily="34" charset="0"/>
                <a:cs typeface="Arial" panose="020B0604020202020204" pitchFamily="34" charset="0"/>
              </a:rPr>
              <a:t>En </a:t>
            </a:r>
            <a:r>
              <a:rPr lang="es-CO" sz="1050" dirty="0" smtClean="0">
                <a:solidFill>
                  <a:srgbClr val="1AC4C4"/>
                </a:solidFill>
                <a:latin typeface="Arial" panose="020B0604020202020204" pitchFamily="34" charset="0"/>
                <a:cs typeface="Arial" panose="020B0604020202020204" pitchFamily="34" charset="0"/>
              </a:rPr>
              <a:t>el recurso elegido se </a:t>
            </a:r>
            <a:r>
              <a:rPr lang="es-CO" sz="1050" dirty="0">
                <a:solidFill>
                  <a:srgbClr val="1AC4C4"/>
                </a:solidFill>
                <a:latin typeface="Arial" panose="020B0604020202020204" pitchFamily="34" charset="0"/>
                <a:cs typeface="Arial" panose="020B0604020202020204" pitchFamily="34" charset="0"/>
              </a:rPr>
              <a:t>debe escribir el nombre </a:t>
            </a:r>
            <a:r>
              <a:rPr lang="es-CO" sz="1050" dirty="0" smtClean="0">
                <a:solidFill>
                  <a:srgbClr val="1AC4C4"/>
                </a:solidFill>
                <a:latin typeface="Arial" panose="020B0604020202020204" pitchFamily="34" charset="0"/>
                <a:cs typeface="Arial" panose="020B0604020202020204" pitchFamily="34" charset="0"/>
              </a:rPr>
              <a:t>del programa académico, </a:t>
            </a:r>
            <a:r>
              <a:rPr lang="es-CO" sz="1050" dirty="0">
                <a:solidFill>
                  <a:srgbClr val="1AC4C4"/>
                </a:solidFill>
                <a:latin typeface="Arial" panose="020B0604020202020204" pitchFamily="34" charset="0"/>
                <a:cs typeface="Arial" panose="020B0604020202020204" pitchFamily="34" charset="0"/>
              </a:rPr>
              <a:t>la asignatura y la unidad.</a:t>
            </a:r>
          </a:p>
          <a:p>
            <a:pPr marL="171450" indent="-171450">
              <a:buFont typeface="Arial" panose="020B0604020202020204" pitchFamily="34" charset="0"/>
              <a:buChar char="•"/>
            </a:pPr>
            <a:r>
              <a:rPr lang="es-CO" sz="1050" dirty="0" smtClean="0">
                <a:solidFill>
                  <a:srgbClr val="1AC4C4"/>
                </a:solidFill>
                <a:latin typeface="Arial" panose="020B0604020202020204" pitchFamily="34" charset="0"/>
                <a:cs typeface="Arial" panose="020B0604020202020204" pitchFamily="34" charset="0"/>
              </a:rPr>
              <a:t>Incluir </a:t>
            </a:r>
            <a:r>
              <a:rPr lang="es-CO" sz="1050" dirty="0">
                <a:solidFill>
                  <a:srgbClr val="1AC4C4"/>
                </a:solidFill>
                <a:latin typeface="Arial" panose="020B0604020202020204" pitchFamily="34" charset="0"/>
                <a:cs typeface="Arial" panose="020B0604020202020204" pitchFamily="34" charset="0"/>
              </a:rPr>
              <a:t>los botones de competencias y objetivos de aprendizaje al igual que los enlaces externos.</a:t>
            </a:r>
          </a:p>
          <a:p>
            <a:pPr marL="171450" indent="-171450">
              <a:buFont typeface="Arial" panose="020B0604020202020204" pitchFamily="34" charset="0"/>
              <a:buChar char="•"/>
            </a:pPr>
            <a:r>
              <a:rPr lang="es-CO" sz="1050" dirty="0" smtClean="0">
                <a:solidFill>
                  <a:srgbClr val="1AC4C4"/>
                </a:solidFill>
                <a:latin typeface="Arial" panose="020B0604020202020204" pitchFamily="34" charset="0"/>
                <a:cs typeface="Arial" panose="020B0604020202020204" pitchFamily="34" charset="0"/>
              </a:rPr>
              <a:t>Los </a:t>
            </a:r>
            <a:r>
              <a:rPr lang="es-CO" sz="1050" dirty="0">
                <a:solidFill>
                  <a:srgbClr val="1AC4C4"/>
                </a:solidFill>
                <a:latin typeface="Arial" panose="020B0604020202020204" pitchFamily="34" charset="0"/>
                <a:cs typeface="Arial" panose="020B0604020202020204" pitchFamily="34" charset="0"/>
              </a:rPr>
              <a:t>textos en rojo son instrucciones para el diseñador gráfico.</a:t>
            </a:r>
          </a:p>
          <a:p>
            <a:pPr marL="171450" indent="-171450">
              <a:buFont typeface="Arial" panose="020B0604020202020204" pitchFamily="34" charset="0"/>
              <a:buChar char="•"/>
            </a:pPr>
            <a:r>
              <a:rPr lang="es-CO" sz="1050" dirty="0" smtClean="0">
                <a:solidFill>
                  <a:srgbClr val="1AC4C4"/>
                </a:solidFill>
                <a:latin typeface="Arial" panose="020B0604020202020204" pitchFamily="34" charset="0"/>
                <a:cs typeface="Arial" panose="020B0604020202020204" pitchFamily="34" charset="0"/>
              </a:rPr>
              <a:t>Tener </a:t>
            </a:r>
            <a:r>
              <a:rPr lang="es-CO" sz="1050" dirty="0">
                <a:solidFill>
                  <a:srgbClr val="1AC4C4"/>
                </a:solidFill>
                <a:latin typeface="Arial" panose="020B0604020202020204" pitchFamily="34" charset="0"/>
                <a:cs typeface="Arial" panose="020B0604020202020204" pitchFamily="34" charset="0"/>
              </a:rPr>
              <a:t>en cuenta que la población </a:t>
            </a:r>
            <a:r>
              <a:rPr lang="es-CO" sz="1050" dirty="0" smtClean="0">
                <a:solidFill>
                  <a:srgbClr val="1AC4C4"/>
                </a:solidFill>
                <a:latin typeface="Arial" panose="020B0604020202020204" pitchFamily="34" charset="0"/>
                <a:cs typeface="Arial" panose="020B0604020202020204" pitchFamily="34" charset="0"/>
              </a:rPr>
              <a:t>objetivo a la que se dirigen los recursos digitales de la ESAP son estudiantes de pregrado, postgrado y funcionarios públicos. </a:t>
            </a:r>
            <a:endParaRPr lang="es-CO" sz="1050" dirty="0">
              <a:solidFill>
                <a:srgbClr val="1AC4C4"/>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s-CO" sz="1050" dirty="0">
              <a:solidFill>
                <a:srgbClr val="1AC4C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071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9" name="Rectángulo 8"/>
          <p:cNvSpPr/>
          <p:nvPr userDrawn="1"/>
        </p:nvSpPr>
        <p:spPr>
          <a:xfrm>
            <a:off x="0" y="448892"/>
            <a:ext cx="1219200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2" name="Rectángulo 1"/>
          <p:cNvSpPr/>
          <p:nvPr userDrawn="1"/>
        </p:nvSpPr>
        <p:spPr>
          <a:xfrm>
            <a:off x="0" y="448892"/>
            <a:ext cx="9624447" cy="417640"/>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Marcador de texto 15"/>
          <p:cNvSpPr>
            <a:spLocks noGrp="1"/>
          </p:cNvSpPr>
          <p:nvPr>
            <p:ph type="body" sz="half" idx="10"/>
          </p:nvPr>
        </p:nvSpPr>
        <p:spPr>
          <a:xfrm>
            <a:off x="2495227" y="526382"/>
            <a:ext cx="7129220" cy="293655"/>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16" name="Rectángulo 15"/>
          <p:cNvSpPr/>
          <p:nvPr userDrawn="1"/>
        </p:nvSpPr>
        <p:spPr>
          <a:xfrm>
            <a:off x="70682" y="512261"/>
            <a:ext cx="1990593" cy="307777"/>
          </a:xfrm>
          <a:prstGeom prst="rect">
            <a:avLst/>
          </a:prstGeom>
        </p:spPr>
        <p:txBody>
          <a:bodyPr wrap="square">
            <a:spAutoFit/>
          </a:bodyPr>
          <a:lstStyle/>
          <a:p>
            <a:pPr algn="l"/>
            <a:r>
              <a:rPr lang="es-CO" sz="1400" b="1" dirty="0" smtClean="0">
                <a:solidFill>
                  <a:srgbClr val="1AC4C4"/>
                </a:solidFill>
              </a:rPr>
              <a:t>COMPETENCIA</a:t>
            </a:r>
            <a:endParaRPr lang="es-CO" sz="1400" b="1" dirty="0">
              <a:solidFill>
                <a:srgbClr val="1AC4C4"/>
              </a:solidFill>
            </a:endParaRPr>
          </a:p>
        </p:txBody>
      </p:sp>
      <p:sp>
        <p:nvSpPr>
          <p:cNvPr id="17" name="Rectángulo 16"/>
          <p:cNvSpPr/>
          <p:nvPr userDrawn="1"/>
        </p:nvSpPr>
        <p:spPr>
          <a:xfrm>
            <a:off x="70682" y="82015"/>
            <a:ext cx="1990593" cy="307777"/>
          </a:xfrm>
          <a:prstGeom prst="rect">
            <a:avLst/>
          </a:prstGeom>
        </p:spPr>
        <p:txBody>
          <a:bodyPr wrap="square">
            <a:spAutoFit/>
          </a:bodyPr>
          <a:lstStyle/>
          <a:p>
            <a:pPr algn="l"/>
            <a:r>
              <a:rPr lang="es-CO" sz="1400" b="1" dirty="0" smtClean="0">
                <a:solidFill>
                  <a:schemeClr val="bg1"/>
                </a:solidFill>
              </a:rPr>
              <a:t>UNIDAD DIDÁCTICA</a:t>
            </a:r>
            <a:endParaRPr lang="es-CO" sz="1400" b="1" dirty="0">
              <a:solidFill>
                <a:schemeClr val="bg1"/>
              </a:solidFill>
            </a:endParaRPr>
          </a:p>
        </p:txBody>
      </p:sp>
      <p:sp>
        <p:nvSpPr>
          <p:cNvPr id="18" name="Rectángulo 17"/>
          <p:cNvSpPr/>
          <p:nvPr userDrawn="1"/>
        </p:nvSpPr>
        <p:spPr>
          <a:xfrm>
            <a:off x="0" y="867909"/>
            <a:ext cx="9624447" cy="38526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Rectángulo 19"/>
          <p:cNvSpPr/>
          <p:nvPr userDrawn="1"/>
        </p:nvSpPr>
        <p:spPr>
          <a:xfrm>
            <a:off x="70682" y="929901"/>
            <a:ext cx="2290226" cy="307777"/>
          </a:xfrm>
          <a:prstGeom prst="rect">
            <a:avLst/>
          </a:prstGeom>
        </p:spPr>
        <p:txBody>
          <a:bodyPr wrap="square">
            <a:spAutoFit/>
          </a:bodyPr>
          <a:lstStyle/>
          <a:p>
            <a:pPr algn="l"/>
            <a:r>
              <a:rPr lang="es-CO" sz="1400" b="1" dirty="0" smtClean="0">
                <a:solidFill>
                  <a:srgbClr val="1AC4C4"/>
                </a:solidFill>
              </a:rPr>
              <a:t>ESTRATEGIA</a:t>
            </a:r>
            <a:r>
              <a:rPr lang="es-CO" sz="1400" b="1" baseline="0" dirty="0" smtClean="0">
                <a:solidFill>
                  <a:srgbClr val="1AC4C4"/>
                </a:solidFill>
              </a:rPr>
              <a:t> DIDÁCTICA</a:t>
            </a:r>
            <a:endParaRPr lang="es-CO" sz="1400" b="1" dirty="0">
              <a:solidFill>
                <a:srgbClr val="1AC4C4"/>
              </a:solidFill>
            </a:endParaRPr>
          </a:p>
        </p:txBody>
      </p:sp>
      <p:sp>
        <p:nvSpPr>
          <p:cNvPr id="21" name="Rectángulo 20"/>
          <p:cNvSpPr/>
          <p:nvPr userDrawn="1"/>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Marcador de texto 15"/>
          <p:cNvSpPr>
            <a:spLocks noGrp="1"/>
          </p:cNvSpPr>
          <p:nvPr>
            <p:ph type="body" sz="half" idx="12" hasCustomPrompt="1"/>
          </p:nvPr>
        </p:nvSpPr>
        <p:spPr>
          <a:xfrm>
            <a:off x="9664133" y="1315170"/>
            <a:ext cx="2461530" cy="1331148"/>
          </a:xfrm>
          <a:prstGeom prst="rect">
            <a:avLst/>
          </a:prstGeom>
          <a:ln>
            <a:noFill/>
          </a:ln>
        </p:spPr>
        <p:txBody>
          <a:bodyPr/>
          <a:lstStyle>
            <a:lvl1pPr marL="0" indent="0">
              <a:buNone/>
              <a:defRPr sz="1400" b="0" baseline="0">
                <a:solidFill>
                  <a:schemeClr val="tx1"/>
                </a:solidFill>
              </a:defRPr>
            </a:lvl1pPr>
          </a:lstStyle>
          <a:p>
            <a:r>
              <a:rPr lang="es-CO" dirty="0" smtClean="0"/>
              <a:t>Interacción</a:t>
            </a:r>
            <a:endParaRPr lang="es-CO" dirty="0"/>
          </a:p>
        </p:txBody>
      </p:sp>
      <p:sp>
        <p:nvSpPr>
          <p:cNvPr id="23" name="Rectángulo 22"/>
          <p:cNvSpPr/>
          <p:nvPr userDrawn="1"/>
        </p:nvSpPr>
        <p:spPr>
          <a:xfrm>
            <a:off x="9695129" y="560569"/>
            <a:ext cx="2290226" cy="523220"/>
          </a:xfrm>
          <a:prstGeom prst="rect">
            <a:avLst/>
          </a:prstGeom>
        </p:spPr>
        <p:txBody>
          <a:bodyPr wrap="square">
            <a:spAutoFit/>
          </a:bodyPr>
          <a:lstStyle/>
          <a:p>
            <a:pPr algn="l"/>
            <a:r>
              <a:rPr lang="es-CO" sz="1400" b="1" dirty="0" smtClean="0">
                <a:solidFill>
                  <a:srgbClr val="1AC4C4"/>
                </a:solidFill>
              </a:rPr>
              <a:t>INSTRUCCIONES</a:t>
            </a:r>
            <a:r>
              <a:rPr lang="es-CO" sz="1400" b="1" baseline="0" dirty="0" smtClean="0">
                <a:solidFill>
                  <a:srgbClr val="1AC4C4"/>
                </a:solidFill>
              </a:rPr>
              <a:t> PARA EL DESARROLLADOR</a:t>
            </a:r>
            <a:endParaRPr lang="es-CO" sz="1400" b="1" dirty="0">
              <a:solidFill>
                <a:srgbClr val="1AC4C4"/>
              </a:solidFill>
            </a:endParaRPr>
          </a:p>
        </p:txBody>
      </p:sp>
      <p:sp>
        <p:nvSpPr>
          <p:cNvPr id="24" name="Rectángulo 23"/>
          <p:cNvSpPr/>
          <p:nvPr userDrawn="1"/>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5" name="Marcador de texto 15"/>
          <p:cNvSpPr>
            <a:spLocks noGrp="1"/>
          </p:cNvSpPr>
          <p:nvPr>
            <p:ph type="body" sz="half" idx="19" hasCustomPrompt="1"/>
          </p:nvPr>
        </p:nvSpPr>
        <p:spPr>
          <a:xfrm>
            <a:off x="2495226" y="888461"/>
            <a:ext cx="7118887" cy="349216"/>
          </a:xfrm>
          <a:prstGeom prst="rect">
            <a:avLst/>
          </a:prstGeom>
          <a:ln>
            <a:noFill/>
          </a:ln>
        </p:spPr>
        <p:txBody>
          <a:bodyPr/>
          <a:lstStyle>
            <a:lvl1pPr marL="0" indent="0">
              <a:buNone/>
              <a:defRPr sz="1200" b="0" baseline="0">
                <a:solidFill>
                  <a:schemeClr val="tx1"/>
                </a:solidFill>
              </a:defRPr>
            </a:lvl1pPr>
          </a:lstStyle>
          <a:p>
            <a:r>
              <a:rPr lang="es-CO" dirty="0" smtClean="0"/>
              <a:t>Escriba la que corresponda según el caso: Aprendizaje autónomo, estudio de caso, aprendizaje basado en proyectos, aprendizaje orientado por problemas, práctica, aprendizaje colaborativo, evaluación formativa. </a:t>
            </a:r>
            <a:endParaRPr lang="es-CO" dirty="0"/>
          </a:p>
        </p:txBody>
      </p:sp>
      <p:sp>
        <p:nvSpPr>
          <p:cNvPr id="5" name="Marcador de contenido 4"/>
          <p:cNvSpPr>
            <a:spLocks noGrp="1"/>
          </p:cNvSpPr>
          <p:nvPr>
            <p:ph sz="quarter" idx="20" hasCustomPrompt="1"/>
          </p:nvPr>
        </p:nvSpPr>
        <p:spPr>
          <a:xfrm>
            <a:off x="71438" y="1314451"/>
            <a:ext cx="9429750" cy="4324350"/>
          </a:xfrm>
          <a:prstGeom prst="rect">
            <a:avLst/>
          </a:prstGeom>
        </p:spPr>
        <p:txBody>
          <a:bodyPr/>
          <a:lstStyle>
            <a:lvl1pPr marL="0" indent="0">
              <a:buNone/>
              <a:defRPr sz="1400" baseline="0"/>
            </a:lvl1pPr>
          </a:lstStyle>
          <a:p>
            <a:pPr lvl="0"/>
            <a:r>
              <a:rPr lang="es-CO" dirty="0" smtClean="0"/>
              <a:t>Información – Maqueta gráfica</a:t>
            </a:r>
            <a:endParaRPr lang="es-CO" dirty="0"/>
          </a:p>
        </p:txBody>
      </p:sp>
      <p:sp>
        <p:nvSpPr>
          <p:cNvPr id="26" name="Marcador de texto 15"/>
          <p:cNvSpPr>
            <a:spLocks noGrp="1"/>
          </p:cNvSpPr>
          <p:nvPr>
            <p:ph type="body" sz="half" idx="21" hasCustomPrompt="1"/>
          </p:nvPr>
        </p:nvSpPr>
        <p:spPr>
          <a:xfrm>
            <a:off x="9672292" y="2726102"/>
            <a:ext cx="2461530" cy="1744298"/>
          </a:xfrm>
          <a:prstGeom prst="rect">
            <a:avLst/>
          </a:prstGeom>
          <a:ln>
            <a:noFill/>
          </a:ln>
        </p:spPr>
        <p:txBody>
          <a:bodyPr/>
          <a:lstStyle>
            <a:lvl1pPr marL="0" indent="0">
              <a:buNone/>
              <a:defRPr sz="1400" b="0" baseline="0">
                <a:solidFill>
                  <a:schemeClr val="tx1"/>
                </a:solidFill>
              </a:defRPr>
            </a:lvl1pPr>
          </a:lstStyle>
          <a:p>
            <a:r>
              <a:rPr lang="es-CO" dirty="0" smtClean="0"/>
              <a:t>Audio</a:t>
            </a:r>
            <a:endParaRPr lang="es-CO" dirty="0"/>
          </a:p>
        </p:txBody>
      </p:sp>
      <p:sp>
        <p:nvSpPr>
          <p:cNvPr id="27" name="Rectángulo 26"/>
          <p:cNvSpPr/>
          <p:nvPr userDrawn="1"/>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8" name="Marcador de texto 15"/>
          <p:cNvSpPr>
            <a:spLocks noGrp="1"/>
          </p:cNvSpPr>
          <p:nvPr>
            <p:ph type="body" sz="half" idx="22" hasCustomPrompt="1"/>
          </p:nvPr>
        </p:nvSpPr>
        <p:spPr>
          <a:xfrm>
            <a:off x="9672292" y="4563610"/>
            <a:ext cx="2461530" cy="1744298"/>
          </a:xfrm>
          <a:prstGeom prst="rect">
            <a:avLst/>
          </a:prstGeom>
          <a:ln>
            <a:noFill/>
          </a:ln>
        </p:spPr>
        <p:txBody>
          <a:bodyPr/>
          <a:lstStyle>
            <a:lvl1pPr marL="0" indent="0">
              <a:buNone/>
              <a:defRPr sz="1400" b="0" baseline="0">
                <a:solidFill>
                  <a:schemeClr val="tx1"/>
                </a:solidFill>
              </a:defRPr>
            </a:lvl1pPr>
          </a:lstStyle>
          <a:p>
            <a:r>
              <a:rPr lang="es-CO" dirty="0" smtClean="0"/>
              <a:t>Animación/video</a:t>
            </a:r>
            <a:endParaRPr lang="es-CO" dirty="0"/>
          </a:p>
        </p:txBody>
      </p:sp>
      <p:sp>
        <p:nvSpPr>
          <p:cNvPr id="19" name="Marcador de contenido 4"/>
          <p:cNvSpPr>
            <a:spLocks noGrp="1"/>
          </p:cNvSpPr>
          <p:nvPr>
            <p:ph sz="quarter" idx="23" hasCustomPrompt="1"/>
          </p:nvPr>
        </p:nvSpPr>
        <p:spPr>
          <a:xfrm>
            <a:off x="70682" y="5734458"/>
            <a:ext cx="9429750" cy="1027884"/>
          </a:xfrm>
          <a:prstGeom prst="rect">
            <a:avLst/>
          </a:prstGeom>
        </p:spPr>
        <p:txBody>
          <a:bodyPr/>
          <a:lstStyle>
            <a:lvl1pPr marL="0" indent="0">
              <a:buNone/>
              <a:defRPr sz="1400" baseline="0"/>
            </a:lvl1pPr>
          </a:lstStyle>
          <a:p>
            <a:pPr lvl="0"/>
            <a:r>
              <a:rPr lang="es-CO" dirty="0" smtClean="0"/>
              <a:t>Script</a:t>
            </a:r>
            <a:endParaRPr lang="es-CO" dirty="0"/>
          </a:p>
        </p:txBody>
      </p:sp>
    </p:spTree>
    <p:extLst>
      <p:ext uri="{BB962C8B-B14F-4D97-AF65-F5344CB8AC3E}">
        <p14:creationId xmlns:p14="http://schemas.microsoft.com/office/powerpoint/2010/main" val="18051804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ido">
    <p:spTree>
      <p:nvGrpSpPr>
        <p:cNvPr id="1" name=""/>
        <p:cNvGrpSpPr/>
        <p:nvPr/>
      </p:nvGrpSpPr>
      <p:grpSpPr>
        <a:xfrm>
          <a:off x="0" y="0"/>
          <a:ext cx="0" cy="0"/>
          <a:chOff x="0" y="0"/>
          <a:chExt cx="0" cy="0"/>
        </a:xfrm>
      </p:grpSpPr>
      <p:sp>
        <p:nvSpPr>
          <p:cNvPr id="9" name="Rectángulo 8"/>
          <p:cNvSpPr/>
          <p:nvPr userDrawn="1"/>
        </p:nvSpPr>
        <p:spPr>
          <a:xfrm>
            <a:off x="0" y="448892"/>
            <a:ext cx="1219200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2" name="Rectángulo 1"/>
          <p:cNvSpPr/>
          <p:nvPr userDrawn="1"/>
        </p:nvSpPr>
        <p:spPr>
          <a:xfrm>
            <a:off x="0" y="448892"/>
            <a:ext cx="9624447" cy="417640"/>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Marcador de texto 15"/>
          <p:cNvSpPr>
            <a:spLocks noGrp="1"/>
          </p:cNvSpPr>
          <p:nvPr>
            <p:ph type="body" sz="half" idx="10"/>
          </p:nvPr>
        </p:nvSpPr>
        <p:spPr>
          <a:xfrm>
            <a:off x="2495227" y="526382"/>
            <a:ext cx="7129220" cy="293655"/>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16" name="Rectángulo 15"/>
          <p:cNvSpPr/>
          <p:nvPr userDrawn="1"/>
        </p:nvSpPr>
        <p:spPr>
          <a:xfrm>
            <a:off x="70682" y="512261"/>
            <a:ext cx="1990593" cy="307777"/>
          </a:xfrm>
          <a:prstGeom prst="rect">
            <a:avLst/>
          </a:prstGeom>
        </p:spPr>
        <p:txBody>
          <a:bodyPr wrap="square">
            <a:spAutoFit/>
          </a:bodyPr>
          <a:lstStyle/>
          <a:p>
            <a:pPr algn="l"/>
            <a:r>
              <a:rPr lang="es-CO" sz="1400" b="1" dirty="0" smtClean="0">
                <a:solidFill>
                  <a:srgbClr val="1AC4C4"/>
                </a:solidFill>
              </a:rPr>
              <a:t>COMPETENCIA</a:t>
            </a:r>
            <a:endParaRPr lang="es-CO" sz="1400" b="1" dirty="0">
              <a:solidFill>
                <a:srgbClr val="1AC4C4"/>
              </a:solidFill>
            </a:endParaRPr>
          </a:p>
        </p:txBody>
      </p:sp>
      <p:sp>
        <p:nvSpPr>
          <p:cNvPr id="17" name="Rectángulo 16"/>
          <p:cNvSpPr/>
          <p:nvPr userDrawn="1"/>
        </p:nvSpPr>
        <p:spPr>
          <a:xfrm>
            <a:off x="70682" y="82015"/>
            <a:ext cx="1990593" cy="307777"/>
          </a:xfrm>
          <a:prstGeom prst="rect">
            <a:avLst/>
          </a:prstGeom>
        </p:spPr>
        <p:txBody>
          <a:bodyPr wrap="square">
            <a:spAutoFit/>
          </a:bodyPr>
          <a:lstStyle/>
          <a:p>
            <a:pPr algn="l"/>
            <a:r>
              <a:rPr lang="es-CO" sz="1400" b="1" dirty="0" smtClean="0">
                <a:solidFill>
                  <a:schemeClr val="bg1"/>
                </a:solidFill>
              </a:rPr>
              <a:t>UNIDAD DIDÁCTICA</a:t>
            </a:r>
            <a:endParaRPr lang="es-CO" sz="1400" b="1" dirty="0">
              <a:solidFill>
                <a:schemeClr val="bg1"/>
              </a:solidFill>
            </a:endParaRPr>
          </a:p>
        </p:txBody>
      </p:sp>
      <p:sp>
        <p:nvSpPr>
          <p:cNvPr id="18" name="Rectángulo 17"/>
          <p:cNvSpPr/>
          <p:nvPr userDrawn="1"/>
        </p:nvSpPr>
        <p:spPr>
          <a:xfrm>
            <a:off x="0" y="867909"/>
            <a:ext cx="9624447" cy="38526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Rectángulo 19"/>
          <p:cNvSpPr/>
          <p:nvPr userDrawn="1"/>
        </p:nvSpPr>
        <p:spPr>
          <a:xfrm>
            <a:off x="70682" y="929901"/>
            <a:ext cx="2290226" cy="307777"/>
          </a:xfrm>
          <a:prstGeom prst="rect">
            <a:avLst/>
          </a:prstGeom>
        </p:spPr>
        <p:txBody>
          <a:bodyPr wrap="square">
            <a:spAutoFit/>
          </a:bodyPr>
          <a:lstStyle/>
          <a:p>
            <a:pPr algn="l"/>
            <a:r>
              <a:rPr lang="es-CO" sz="1400" b="1" dirty="0" smtClean="0">
                <a:solidFill>
                  <a:srgbClr val="1AC4C4"/>
                </a:solidFill>
              </a:rPr>
              <a:t>ESTRATEGIA</a:t>
            </a:r>
            <a:r>
              <a:rPr lang="es-CO" sz="1400" b="1" baseline="0" dirty="0" smtClean="0">
                <a:solidFill>
                  <a:srgbClr val="1AC4C4"/>
                </a:solidFill>
              </a:rPr>
              <a:t> DIDÁCTICA</a:t>
            </a:r>
            <a:endParaRPr lang="es-CO" sz="1400" b="1" dirty="0">
              <a:solidFill>
                <a:srgbClr val="1AC4C4"/>
              </a:solidFill>
            </a:endParaRPr>
          </a:p>
        </p:txBody>
      </p:sp>
      <p:sp>
        <p:nvSpPr>
          <p:cNvPr id="23" name="Rectángulo 22"/>
          <p:cNvSpPr/>
          <p:nvPr userDrawn="1"/>
        </p:nvSpPr>
        <p:spPr>
          <a:xfrm>
            <a:off x="9695129" y="560569"/>
            <a:ext cx="2290226" cy="523220"/>
          </a:xfrm>
          <a:prstGeom prst="rect">
            <a:avLst/>
          </a:prstGeom>
        </p:spPr>
        <p:txBody>
          <a:bodyPr wrap="square">
            <a:spAutoFit/>
          </a:bodyPr>
          <a:lstStyle/>
          <a:p>
            <a:pPr algn="l"/>
            <a:r>
              <a:rPr lang="es-CO" sz="1400" b="1" dirty="0" smtClean="0">
                <a:solidFill>
                  <a:srgbClr val="1AC4C4"/>
                </a:solidFill>
              </a:rPr>
              <a:t>INSTRUCCIONES</a:t>
            </a:r>
            <a:r>
              <a:rPr lang="es-CO" sz="1400" b="1" baseline="0" dirty="0" smtClean="0">
                <a:solidFill>
                  <a:srgbClr val="1AC4C4"/>
                </a:solidFill>
              </a:rPr>
              <a:t> PARA EL DESARROLLADOR</a:t>
            </a:r>
            <a:endParaRPr lang="es-CO" sz="1400" b="1" dirty="0">
              <a:solidFill>
                <a:srgbClr val="1AC4C4"/>
              </a:solidFill>
            </a:endParaRPr>
          </a:p>
        </p:txBody>
      </p:sp>
      <p:sp>
        <p:nvSpPr>
          <p:cNvPr id="25" name="Marcador de texto 15"/>
          <p:cNvSpPr>
            <a:spLocks noGrp="1"/>
          </p:cNvSpPr>
          <p:nvPr>
            <p:ph type="body" sz="half" idx="19" hasCustomPrompt="1"/>
          </p:nvPr>
        </p:nvSpPr>
        <p:spPr>
          <a:xfrm>
            <a:off x="2495226" y="888461"/>
            <a:ext cx="7118887" cy="349216"/>
          </a:xfrm>
          <a:prstGeom prst="rect">
            <a:avLst/>
          </a:prstGeom>
          <a:ln>
            <a:noFill/>
          </a:ln>
        </p:spPr>
        <p:txBody>
          <a:bodyPr/>
          <a:lstStyle>
            <a:lvl1pPr marL="0" indent="0">
              <a:buNone/>
              <a:defRPr sz="1200" b="0" baseline="0">
                <a:solidFill>
                  <a:srgbClr val="ADB9CA"/>
                </a:solidFill>
              </a:defRPr>
            </a:lvl1pPr>
          </a:lstStyle>
          <a:p>
            <a:r>
              <a:rPr lang="es-CO" dirty="0" smtClean="0"/>
              <a:t>Escriba la que corresponda según el caso: Aprendizaje autónomo, estudio de caso, aprendizaje basado en proyectos, aprendizaje orientado por problemas, práctica, aprendizaje colaborativo, evaluación formativa. </a:t>
            </a:r>
            <a:endParaRPr lang="es-CO" dirty="0"/>
          </a:p>
        </p:txBody>
      </p:sp>
      <p:sp>
        <p:nvSpPr>
          <p:cNvPr id="31" name="Rectángulo 30"/>
          <p:cNvSpPr/>
          <p:nvPr userDrawn="1"/>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Marcador de texto 15"/>
          <p:cNvSpPr>
            <a:spLocks noGrp="1"/>
          </p:cNvSpPr>
          <p:nvPr>
            <p:ph type="body" sz="half" idx="12"/>
          </p:nvPr>
        </p:nvSpPr>
        <p:spPr>
          <a:xfrm>
            <a:off x="9672292" y="1427499"/>
            <a:ext cx="2461530" cy="1179334"/>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33" name="Rectángulo 32"/>
          <p:cNvSpPr/>
          <p:nvPr userDrawn="1"/>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Marcador de contenido 4"/>
          <p:cNvSpPr>
            <a:spLocks noGrp="1"/>
          </p:cNvSpPr>
          <p:nvPr>
            <p:ph sz="quarter" idx="20" hasCustomPrompt="1"/>
          </p:nvPr>
        </p:nvSpPr>
        <p:spPr>
          <a:xfrm>
            <a:off x="71438" y="1314451"/>
            <a:ext cx="9429750" cy="4158697"/>
          </a:xfrm>
          <a:prstGeom prst="rect">
            <a:avLst/>
          </a:prstGeom>
          <a:ln>
            <a:solidFill>
              <a:schemeClr val="tx2">
                <a:lumMod val="60000"/>
                <a:lumOff val="40000"/>
              </a:schemeClr>
            </a:solidFill>
          </a:ln>
        </p:spPr>
        <p:txBody>
          <a:bodyPr/>
          <a:lstStyle>
            <a:lvl1pPr marL="0" indent="0">
              <a:buNone/>
              <a:defRPr sz="1400" baseline="0">
                <a:solidFill>
                  <a:schemeClr val="tx2">
                    <a:lumMod val="40000"/>
                    <a:lumOff val="60000"/>
                  </a:schemeClr>
                </a:solidFill>
              </a:defRPr>
            </a:lvl1pPr>
          </a:lstStyle>
          <a:p>
            <a:pPr lvl="0"/>
            <a:r>
              <a:rPr lang="es-CO" dirty="0" smtClean="0"/>
              <a:t>Información – Maqueta de interfaz gráfica</a:t>
            </a:r>
            <a:endParaRPr lang="es-CO" dirty="0"/>
          </a:p>
        </p:txBody>
      </p:sp>
      <p:sp>
        <p:nvSpPr>
          <p:cNvPr id="35" name="Marcador de texto 15"/>
          <p:cNvSpPr>
            <a:spLocks noGrp="1"/>
          </p:cNvSpPr>
          <p:nvPr>
            <p:ph type="body" sz="half" idx="21"/>
          </p:nvPr>
        </p:nvSpPr>
        <p:spPr>
          <a:xfrm>
            <a:off x="9672292" y="2861378"/>
            <a:ext cx="2461530" cy="1609021"/>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36" name="Rectángulo 35"/>
          <p:cNvSpPr/>
          <p:nvPr userDrawn="1"/>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Marcador de texto 15"/>
          <p:cNvSpPr>
            <a:spLocks noGrp="1"/>
          </p:cNvSpPr>
          <p:nvPr>
            <p:ph type="body" sz="half" idx="22"/>
          </p:nvPr>
        </p:nvSpPr>
        <p:spPr>
          <a:xfrm>
            <a:off x="9672292" y="4685458"/>
            <a:ext cx="2461530" cy="1622449"/>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38" name="Rectángulo 37"/>
          <p:cNvSpPr/>
          <p:nvPr userDrawn="1"/>
        </p:nvSpPr>
        <p:spPr>
          <a:xfrm>
            <a:off x="9597796" y="1158387"/>
            <a:ext cx="1013611" cy="307777"/>
          </a:xfrm>
          <a:prstGeom prst="rect">
            <a:avLst/>
          </a:prstGeom>
        </p:spPr>
        <p:txBody>
          <a:bodyPr wrap="none">
            <a:spAutoFit/>
          </a:bodyPr>
          <a:lstStyle/>
          <a:p>
            <a:r>
              <a:rPr lang="es-CO" sz="1400" b="1" dirty="0" smtClean="0">
                <a:solidFill>
                  <a:srgbClr val="2FC9C9"/>
                </a:solidFill>
              </a:rPr>
              <a:t>Interacción</a:t>
            </a:r>
            <a:endParaRPr lang="es-CO" sz="1400" b="1" dirty="0">
              <a:solidFill>
                <a:srgbClr val="2FC9C9"/>
              </a:solidFill>
            </a:endParaRPr>
          </a:p>
        </p:txBody>
      </p:sp>
      <p:sp>
        <p:nvSpPr>
          <p:cNvPr id="39" name="Rectángulo 38"/>
          <p:cNvSpPr/>
          <p:nvPr userDrawn="1"/>
        </p:nvSpPr>
        <p:spPr>
          <a:xfrm>
            <a:off x="9597795" y="2595105"/>
            <a:ext cx="627095" cy="307777"/>
          </a:xfrm>
          <a:prstGeom prst="rect">
            <a:avLst/>
          </a:prstGeom>
        </p:spPr>
        <p:txBody>
          <a:bodyPr wrap="none">
            <a:spAutoFit/>
          </a:bodyPr>
          <a:lstStyle/>
          <a:p>
            <a:r>
              <a:rPr lang="es-CO" sz="1400" b="1" dirty="0" smtClean="0">
                <a:solidFill>
                  <a:srgbClr val="2FC9C9"/>
                </a:solidFill>
              </a:rPr>
              <a:t>Audio</a:t>
            </a:r>
            <a:endParaRPr lang="es-CO" sz="1400" b="1" dirty="0">
              <a:solidFill>
                <a:srgbClr val="2FC9C9"/>
              </a:solidFill>
            </a:endParaRPr>
          </a:p>
        </p:txBody>
      </p:sp>
      <p:sp>
        <p:nvSpPr>
          <p:cNvPr id="40" name="Rectángulo 39"/>
          <p:cNvSpPr/>
          <p:nvPr userDrawn="1"/>
        </p:nvSpPr>
        <p:spPr>
          <a:xfrm>
            <a:off x="9559366" y="4425926"/>
            <a:ext cx="1491114" cy="307777"/>
          </a:xfrm>
          <a:prstGeom prst="rect">
            <a:avLst/>
          </a:prstGeom>
        </p:spPr>
        <p:txBody>
          <a:bodyPr wrap="none">
            <a:spAutoFit/>
          </a:bodyPr>
          <a:lstStyle/>
          <a:p>
            <a:r>
              <a:rPr lang="es-CO" sz="1400" b="1" dirty="0" smtClean="0">
                <a:solidFill>
                  <a:srgbClr val="2FC9C9"/>
                </a:solidFill>
              </a:rPr>
              <a:t>Animación/Video</a:t>
            </a:r>
            <a:endParaRPr lang="es-CO" sz="1400" b="1" dirty="0">
              <a:solidFill>
                <a:srgbClr val="2FC9C9"/>
              </a:solidFill>
            </a:endParaRPr>
          </a:p>
        </p:txBody>
      </p:sp>
      <p:sp>
        <p:nvSpPr>
          <p:cNvPr id="41" name="Rectángulo 40"/>
          <p:cNvSpPr/>
          <p:nvPr userDrawn="1"/>
        </p:nvSpPr>
        <p:spPr>
          <a:xfrm>
            <a:off x="4782023" y="5419764"/>
            <a:ext cx="2070695" cy="307777"/>
          </a:xfrm>
          <a:prstGeom prst="rect">
            <a:avLst/>
          </a:prstGeom>
        </p:spPr>
        <p:txBody>
          <a:bodyPr wrap="none">
            <a:spAutoFit/>
          </a:bodyPr>
          <a:lstStyle/>
          <a:p>
            <a:r>
              <a:rPr lang="es-CO" sz="1400" b="1" dirty="0" smtClean="0">
                <a:solidFill>
                  <a:srgbClr val="2FC9C9"/>
                </a:solidFill>
              </a:rPr>
              <a:t>Instrucción Visual/gráfica</a:t>
            </a:r>
            <a:endParaRPr lang="es-CO" sz="1400" b="1" dirty="0">
              <a:solidFill>
                <a:srgbClr val="2FC9C9"/>
              </a:solidFill>
            </a:endParaRPr>
          </a:p>
        </p:txBody>
      </p:sp>
      <p:sp>
        <p:nvSpPr>
          <p:cNvPr id="42" name="Rectángulo 41"/>
          <p:cNvSpPr/>
          <p:nvPr userDrawn="1"/>
        </p:nvSpPr>
        <p:spPr>
          <a:xfrm>
            <a:off x="30630" y="5435020"/>
            <a:ext cx="611962" cy="307777"/>
          </a:xfrm>
          <a:prstGeom prst="rect">
            <a:avLst/>
          </a:prstGeom>
        </p:spPr>
        <p:txBody>
          <a:bodyPr wrap="none">
            <a:spAutoFit/>
          </a:bodyPr>
          <a:lstStyle/>
          <a:p>
            <a:r>
              <a:rPr lang="es-CO" sz="1400" b="1" dirty="0" smtClean="0">
                <a:solidFill>
                  <a:srgbClr val="2FC9C9"/>
                </a:solidFill>
              </a:rPr>
              <a:t>Script</a:t>
            </a:r>
            <a:endParaRPr lang="es-CO" sz="1400" b="1" dirty="0">
              <a:solidFill>
                <a:srgbClr val="2FC9C9"/>
              </a:solidFill>
            </a:endParaRPr>
          </a:p>
        </p:txBody>
      </p:sp>
      <p:sp>
        <p:nvSpPr>
          <p:cNvPr id="43"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44" name="Marcador de texto 15"/>
          <p:cNvSpPr>
            <a:spLocks noGrp="1"/>
          </p:cNvSpPr>
          <p:nvPr>
            <p:ph type="body" sz="half" idx="25"/>
          </p:nvPr>
        </p:nvSpPr>
        <p:spPr>
          <a:xfrm>
            <a:off x="44708" y="5689189"/>
            <a:ext cx="4790231" cy="1168809"/>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45" name="Rectángulo 44"/>
          <p:cNvSpPr/>
          <p:nvPr userDrawn="1"/>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6" name="Rectángulo 45"/>
          <p:cNvSpPr/>
          <p:nvPr userDrawn="1"/>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4898696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po de pop up">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3627" y="603666"/>
            <a:ext cx="10515600" cy="496266"/>
          </a:xfrm>
          <a:prstGeom prst="rect">
            <a:avLst/>
          </a:prstGeom>
        </p:spPr>
        <p:txBody>
          <a:bodyPr/>
          <a:lstStyle>
            <a:lvl1pPr algn="ctr">
              <a:defRPr sz="2000" b="1" baseline="0">
                <a:solidFill>
                  <a:srgbClr val="1AC4C4"/>
                </a:solidFill>
              </a:defRPr>
            </a:lvl1pPr>
          </a:lstStyle>
          <a:p>
            <a:r>
              <a:rPr lang="es-ES" dirty="0" smtClean="0"/>
              <a:t>Íconos: Conjunto de pop up</a:t>
            </a:r>
            <a:endParaRPr lang="es-CO" dirty="0"/>
          </a:p>
        </p:txBody>
      </p:sp>
      <p:sp>
        <p:nvSpPr>
          <p:cNvPr id="6" name="CuadroTexto 5"/>
          <p:cNvSpPr txBox="1"/>
          <p:nvPr userDrawn="1"/>
        </p:nvSpPr>
        <p:spPr>
          <a:xfrm>
            <a:off x="1198075" y="2804684"/>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Ideas clave</a:t>
            </a:r>
            <a:endParaRPr lang="es-CO" sz="1200" b="1" dirty="0">
              <a:solidFill>
                <a:schemeClr val="bg1">
                  <a:lumMod val="50000"/>
                </a:schemeClr>
              </a:solidFill>
            </a:endParaRPr>
          </a:p>
        </p:txBody>
      </p:sp>
      <p:sp>
        <p:nvSpPr>
          <p:cNvPr id="8" name="CuadroTexto 7"/>
          <p:cNvSpPr txBox="1"/>
          <p:nvPr userDrawn="1"/>
        </p:nvSpPr>
        <p:spPr>
          <a:xfrm>
            <a:off x="2792416" y="2804683"/>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Preguntas de reflexión</a:t>
            </a:r>
            <a:endParaRPr lang="es-CO" sz="1200" b="1" dirty="0">
              <a:solidFill>
                <a:schemeClr val="bg1">
                  <a:lumMod val="50000"/>
                </a:schemeClr>
              </a:solidFill>
            </a:endParaRPr>
          </a:p>
        </p:txBody>
      </p:sp>
      <p:sp>
        <p:nvSpPr>
          <p:cNvPr id="10" name="CuadroTexto 9"/>
          <p:cNvSpPr txBox="1"/>
          <p:nvPr userDrawn="1"/>
        </p:nvSpPr>
        <p:spPr>
          <a:xfrm>
            <a:off x="4386757" y="2850850"/>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12" name="CuadroTexto 11"/>
          <p:cNvSpPr txBox="1"/>
          <p:nvPr userDrawn="1"/>
        </p:nvSpPr>
        <p:spPr>
          <a:xfrm>
            <a:off x="5852514" y="2919660"/>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Piense</a:t>
            </a:r>
            <a:r>
              <a:rPr lang="es-CO" sz="1200" b="1" baseline="0" dirty="0" smtClean="0">
                <a:solidFill>
                  <a:schemeClr val="bg1">
                    <a:lumMod val="50000"/>
                  </a:schemeClr>
                </a:solidFill>
              </a:rPr>
              <a:t> un minuto</a:t>
            </a:r>
            <a:endParaRPr lang="es-CO" sz="1200" b="1" dirty="0">
              <a:solidFill>
                <a:schemeClr val="bg1">
                  <a:lumMod val="50000"/>
                </a:schemeClr>
              </a:solidFill>
            </a:endParaRPr>
          </a:p>
        </p:txBody>
      </p:sp>
      <p:sp>
        <p:nvSpPr>
          <p:cNvPr id="14" name="CuadroTexto 13"/>
          <p:cNvSpPr txBox="1"/>
          <p:nvPr userDrawn="1"/>
        </p:nvSpPr>
        <p:spPr>
          <a:xfrm>
            <a:off x="7332210" y="2850850"/>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Para tener</a:t>
            </a:r>
            <a:r>
              <a:rPr lang="es-CO" sz="1200" b="1" baseline="0" dirty="0" smtClean="0">
                <a:solidFill>
                  <a:schemeClr val="bg1">
                    <a:lumMod val="50000"/>
                  </a:schemeClr>
                </a:solidFill>
              </a:rPr>
              <a:t> en cuenta</a:t>
            </a:r>
            <a:endParaRPr lang="es-CO" sz="1200" b="1" dirty="0">
              <a:solidFill>
                <a:schemeClr val="bg1">
                  <a:lumMod val="50000"/>
                </a:schemeClr>
              </a:solidFill>
            </a:endParaRPr>
          </a:p>
        </p:txBody>
      </p:sp>
      <p:sp>
        <p:nvSpPr>
          <p:cNvPr id="16" name="CuadroTexto 15"/>
          <p:cNvSpPr txBox="1"/>
          <p:nvPr userDrawn="1"/>
        </p:nvSpPr>
        <p:spPr>
          <a:xfrm>
            <a:off x="8763354" y="2897017"/>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Recuerde</a:t>
            </a:r>
            <a:endParaRPr lang="es-CO" sz="1200" b="1" dirty="0">
              <a:solidFill>
                <a:schemeClr val="bg1">
                  <a:lumMod val="50000"/>
                </a:schemeClr>
              </a:solidFill>
            </a:endParaRPr>
          </a:p>
        </p:txBody>
      </p:sp>
      <p:sp>
        <p:nvSpPr>
          <p:cNvPr id="18" name="CuadroTexto 17"/>
          <p:cNvSpPr txBox="1"/>
          <p:nvPr userDrawn="1"/>
        </p:nvSpPr>
        <p:spPr>
          <a:xfrm>
            <a:off x="3293900" y="4832601"/>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Lecturas recomendadas</a:t>
            </a:r>
            <a:endParaRPr lang="es-CO" sz="1200" b="1" dirty="0">
              <a:solidFill>
                <a:schemeClr val="bg1">
                  <a:lumMod val="50000"/>
                </a:schemeClr>
              </a:solidFill>
            </a:endParaRPr>
          </a:p>
        </p:txBody>
      </p:sp>
      <p:sp>
        <p:nvSpPr>
          <p:cNvPr id="19" name="CuadroTexto 18"/>
          <p:cNvSpPr txBox="1"/>
          <p:nvPr userDrawn="1"/>
        </p:nvSpPr>
        <p:spPr>
          <a:xfrm>
            <a:off x="1725891" y="4802234"/>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Preguntas frecuentes</a:t>
            </a:r>
            <a:endParaRPr lang="es-CO" sz="1200" b="1" dirty="0">
              <a:solidFill>
                <a:schemeClr val="bg1">
                  <a:lumMod val="50000"/>
                </a:schemeClr>
              </a:solidFill>
            </a:endParaRPr>
          </a:p>
        </p:txBody>
      </p:sp>
      <p:sp>
        <p:nvSpPr>
          <p:cNvPr id="21" name="CuadroTexto 20"/>
          <p:cNvSpPr txBox="1"/>
          <p:nvPr userDrawn="1"/>
        </p:nvSpPr>
        <p:spPr>
          <a:xfrm>
            <a:off x="6647553" y="4868780"/>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Para leer</a:t>
            </a:r>
            <a:endParaRPr lang="es-CO" sz="1200" b="1" dirty="0">
              <a:solidFill>
                <a:schemeClr val="bg1">
                  <a:lumMod val="50000"/>
                </a:schemeClr>
              </a:solidFill>
            </a:endParaRPr>
          </a:p>
        </p:txBody>
      </p:sp>
      <p:sp>
        <p:nvSpPr>
          <p:cNvPr id="26" name="CuadroTexto 25"/>
          <p:cNvSpPr txBox="1"/>
          <p:nvPr userDrawn="1"/>
        </p:nvSpPr>
        <p:spPr>
          <a:xfrm>
            <a:off x="4983147" y="4832389"/>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Caso</a:t>
            </a:r>
            <a:endParaRPr lang="es-CO" sz="1200" b="1" dirty="0">
              <a:solidFill>
                <a:schemeClr val="bg1">
                  <a:lumMod val="50000"/>
                </a:schemeClr>
              </a:solidFill>
            </a:endParaRPr>
          </a:p>
        </p:txBody>
      </p:sp>
      <p:sp>
        <p:nvSpPr>
          <p:cNvPr id="31" name="CuadroTexto 30"/>
          <p:cNvSpPr txBox="1"/>
          <p:nvPr userDrawn="1"/>
        </p:nvSpPr>
        <p:spPr>
          <a:xfrm>
            <a:off x="8240403" y="4894566"/>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Información</a:t>
            </a:r>
            <a:r>
              <a:rPr lang="es-CO" sz="1200" b="1" baseline="0" dirty="0" smtClean="0">
                <a:solidFill>
                  <a:schemeClr val="bg1">
                    <a:lumMod val="50000"/>
                  </a:schemeClr>
                </a:solidFill>
              </a:rPr>
              <a:t> general</a:t>
            </a:r>
            <a:endParaRPr lang="es-CO" sz="1200" b="1" dirty="0">
              <a:solidFill>
                <a:schemeClr val="bg1">
                  <a:lumMod val="50000"/>
                </a:schemeClr>
              </a:solidFill>
            </a:endParaRPr>
          </a:p>
        </p:txBody>
      </p:sp>
    </p:spTree>
    <p:extLst>
      <p:ext uri="{BB962C8B-B14F-4D97-AF65-F5344CB8AC3E}">
        <p14:creationId xmlns:p14="http://schemas.microsoft.com/office/powerpoint/2010/main" val="4051329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Picture 2" descr="Resultado de imagen para esap png"/>
          <p:cNvPicPr>
            <a:picLocks noChangeAspect="1" noChangeArrowheads="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31860" y="6558543"/>
            <a:ext cx="362165" cy="269037"/>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p:cNvSpPr/>
          <p:nvPr/>
        </p:nvSpPr>
        <p:spPr>
          <a:xfrm>
            <a:off x="11103857" y="6688109"/>
            <a:ext cx="846921" cy="169277"/>
          </a:xfrm>
          <a:prstGeom prst="rect">
            <a:avLst/>
          </a:prstGeom>
        </p:spPr>
        <p:txBody>
          <a:bodyPr wrap="square">
            <a:spAutoFit/>
          </a:bodyPr>
          <a:lstStyle/>
          <a:p>
            <a:pPr algn="r"/>
            <a:r>
              <a:rPr lang="es-CO" sz="500" b="1" dirty="0" smtClean="0">
                <a:solidFill>
                  <a:schemeClr val="bg1">
                    <a:lumMod val="50000"/>
                  </a:schemeClr>
                </a:solidFill>
              </a:rPr>
              <a:t>Subdirección Académica</a:t>
            </a:r>
            <a:endParaRPr lang="es-CO" sz="500" b="1" dirty="0">
              <a:solidFill>
                <a:schemeClr val="bg1">
                  <a:lumMod val="50000"/>
                </a:schemeClr>
              </a:solidFill>
            </a:endParaRPr>
          </a:p>
        </p:txBody>
      </p:sp>
      <p:grpSp>
        <p:nvGrpSpPr>
          <p:cNvPr id="38" name="Grupo 37"/>
          <p:cNvGrpSpPr/>
          <p:nvPr/>
        </p:nvGrpSpPr>
        <p:grpSpPr>
          <a:xfrm>
            <a:off x="11102884" y="6479248"/>
            <a:ext cx="1144317" cy="329230"/>
            <a:chOff x="9564381" y="6133294"/>
            <a:chExt cx="1157613" cy="329230"/>
          </a:xfrm>
        </p:grpSpPr>
        <p:sp>
          <p:nvSpPr>
            <p:cNvPr id="26" name="Rectángulo 25"/>
            <p:cNvSpPr/>
            <p:nvPr userDrawn="1"/>
          </p:nvSpPr>
          <p:spPr>
            <a:xfrm>
              <a:off x="9564381" y="6182783"/>
              <a:ext cx="479714" cy="184666"/>
            </a:xfrm>
            <a:prstGeom prst="rect">
              <a:avLst/>
            </a:prstGeom>
          </p:spPr>
          <p:txBody>
            <a:bodyPr wrap="square">
              <a:spAutoFit/>
            </a:bodyPr>
            <a:lstStyle/>
            <a:p>
              <a:pPr algn="l"/>
              <a:r>
                <a:rPr lang="es-CO" sz="600" b="1" dirty="0" smtClean="0">
                  <a:solidFill>
                    <a:schemeClr val="bg1">
                      <a:lumMod val="50000"/>
                    </a:schemeClr>
                  </a:solidFill>
                </a:rPr>
                <a:t>Equipo</a:t>
              </a:r>
            </a:p>
          </p:txBody>
        </p:sp>
        <p:sp>
          <p:nvSpPr>
            <p:cNvPr id="35" name="CuadroTexto 34"/>
            <p:cNvSpPr txBox="1"/>
            <p:nvPr userDrawn="1"/>
          </p:nvSpPr>
          <p:spPr>
            <a:xfrm>
              <a:off x="10310985" y="6133294"/>
              <a:ext cx="222284" cy="253916"/>
            </a:xfrm>
            <a:prstGeom prst="rect">
              <a:avLst/>
            </a:prstGeom>
            <a:noFill/>
          </p:spPr>
          <p:txBody>
            <a:bodyPr wrap="square" rtlCol="0">
              <a:spAutoFit/>
            </a:bodyPr>
            <a:lstStyle/>
            <a:p>
              <a:r>
                <a:rPr lang="es-CO" sz="1050" b="1" dirty="0" smtClean="0">
                  <a:solidFill>
                    <a:schemeClr val="bg1">
                      <a:lumMod val="50000"/>
                    </a:schemeClr>
                  </a:solidFill>
                </a:rPr>
                <a:t>&amp;</a:t>
              </a:r>
              <a:endParaRPr lang="es-CO" sz="1050" dirty="0"/>
            </a:p>
          </p:txBody>
        </p:sp>
        <p:sp>
          <p:nvSpPr>
            <p:cNvPr id="36" name="Rectángulo 35"/>
            <p:cNvSpPr/>
            <p:nvPr userDrawn="1"/>
          </p:nvSpPr>
          <p:spPr>
            <a:xfrm>
              <a:off x="9564381" y="6231692"/>
              <a:ext cx="1157613" cy="230832"/>
            </a:xfrm>
            <a:prstGeom prst="rect">
              <a:avLst/>
            </a:prstGeom>
          </p:spPr>
          <p:txBody>
            <a:bodyPr wrap="square">
              <a:spAutoFit/>
            </a:bodyPr>
            <a:lstStyle/>
            <a:p>
              <a:pPr algn="l"/>
              <a:r>
                <a:rPr lang="es-CO" sz="900" b="1" dirty="0" smtClean="0">
                  <a:solidFill>
                    <a:schemeClr val="bg1">
                      <a:lumMod val="50000"/>
                    </a:schemeClr>
                  </a:solidFill>
                </a:rPr>
                <a:t>Entornos</a:t>
              </a:r>
              <a:r>
                <a:rPr lang="es-CO" sz="900" b="1" baseline="0" dirty="0" smtClean="0">
                  <a:solidFill>
                    <a:schemeClr val="bg1">
                      <a:lumMod val="50000"/>
                    </a:schemeClr>
                  </a:solidFill>
                </a:rPr>
                <a:t> Digitales</a:t>
              </a:r>
              <a:endParaRPr lang="es-CO" sz="900" b="1" dirty="0" smtClean="0">
                <a:solidFill>
                  <a:schemeClr val="bg1">
                    <a:lumMod val="50000"/>
                  </a:schemeClr>
                </a:solidFill>
              </a:endParaRPr>
            </a:p>
          </p:txBody>
        </p:sp>
        <p:sp>
          <p:nvSpPr>
            <p:cNvPr id="37" name="Rectángulo 36"/>
            <p:cNvSpPr/>
            <p:nvPr userDrawn="1"/>
          </p:nvSpPr>
          <p:spPr>
            <a:xfrm>
              <a:off x="9808736" y="6156378"/>
              <a:ext cx="707928" cy="230832"/>
            </a:xfrm>
            <a:prstGeom prst="rect">
              <a:avLst/>
            </a:prstGeom>
          </p:spPr>
          <p:txBody>
            <a:bodyPr wrap="square">
              <a:spAutoFit/>
            </a:bodyPr>
            <a:lstStyle/>
            <a:p>
              <a:pPr algn="l"/>
              <a:r>
                <a:rPr lang="es-CO" sz="900" b="1" dirty="0" smtClean="0">
                  <a:solidFill>
                    <a:schemeClr val="bg1">
                      <a:lumMod val="50000"/>
                    </a:schemeClr>
                  </a:solidFill>
                </a:rPr>
                <a:t>Educación</a:t>
              </a:r>
            </a:p>
          </p:txBody>
        </p:sp>
      </p:grpSp>
      <p:sp>
        <p:nvSpPr>
          <p:cNvPr id="34" name="Rectángulo 33"/>
          <p:cNvSpPr/>
          <p:nvPr/>
        </p:nvSpPr>
        <p:spPr>
          <a:xfrm>
            <a:off x="0" y="0"/>
            <a:ext cx="12192000" cy="448893"/>
          </a:xfrm>
          <a:prstGeom prst="rect">
            <a:avLst/>
          </a:prstGeom>
          <a:solidFill>
            <a:srgbClr val="1AC4C4"/>
          </a:solid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79440573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0" r:id="rId3"/>
    <p:sldLayoutId id="2147483679" r:id="rId4"/>
    <p:sldLayoutId id="2147483675" r:id="rId5"/>
    <p:sldLayoutId id="2147483684" r:id="rId6"/>
    <p:sldLayoutId id="2147483674" r:id="rId7"/>
    <p:sldLayoutId id="2147483686" r:id="rId8"/>
    <p:sldLayoutId id="214748368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es.wikipedia.org/w/index.php?title=Johann_Gustav_Droysen&amp;oldid=97838612"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8.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0.jpe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36.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3.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36.png"/><Relationship Id="rId4" Type="http://schemas.openxmlformats.org/officeDocument/2006/relationships/image" Target="../media/image58.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sultado de imagen para icono a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9605" y="4988069"/>
            <a:ext cx="606425" cy="60642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10208" t="49852" r="84688" b="40222"/>
          <a:stretch/>
        </p:blipFill>
        <p:spPr>
          <a:xfrm>
            <a:off x="7654533" y="4913025"/>
            <a:ext cx="691588" cy="756513"/>
          </a:xfrm>
          <a:prstGeom prst="rect">
            <a:avLst/>
          </a:prstGeom>
        </p:spPr>
      </p:pic>
      <p:pic>
        <p:nvPicPr>
          <p:cNvPr id="4" name="Imagen 3"/>
          <p:cNvPicPr>
            <a:picLocks noChangeAspect="1"/>
          </p:cNvPicPr>
          <p:nvPr/>
        </p:nvPicPr>
        <p:blipFill rotWithShape="1">
          <a:blip r:embed="rId4"/>
          <a:srcRect l="15499" t="50296" r="79397" b="39778"/>
          <a:stretch/>
        </p:blipFill>
        <p:spPr>
          <a:xfrm>
            <a:off x="6482535" y="4913025"/>
            <a:ext cx="691588" cy="756513"/>
          </a:xfrm>
          <a:prstGeom prst="rect">
            <a:avLst/>
          </a:prstGeom>
        </p:spPr>
      </p:pic>
      <p:pic>
        <p:nvPicPr>
          <p:cNvPr id="5" name="Imagen 4"/>
          <p:cNvPicPr>
            <a:picLocks noChangeAspect="1"/>
          </p:cNvPicPr>
          <p:nvPr/>
        </p:nvPicPr>
        <p:blipFill rotWithShape="1">
          <a:blip r:embed="rId4"/>
          <a:srcRect l="20749" t="50296" r="74147" b="39778"/>
          <a:stretch/>
        </p:blipFill>
        <p:spPr>
          <a:xfrm>
            <a:off x="8981380" y="4913025"/>
            <a:ext cx="691588" cy="756513"/>
          </a:xfrm>
          <a:prstGeom prst="rect">
            <a:avLst/>
          </a:prstGeom>
        </p:spPr>
      </p:pic>
      <p:pic>
        <p:nvPicPr>
          <p:cNvPr id="6" name="Imagen 5"/>
          <p:cNvPicPr>
            <a:picLocks noChangeAspect="1"/>
          </p:cNvPicPr>
          <p:nvPr/>
        </p:nvPicPr>
        <p:blipFill rotWithShape="1">
          <a:blip r:embed="rId4"/>
          <a:srcRect l="25707" t="50222" r="69189" b="39852"/>
          <a:stretch/>
        </p:blipFill>
        <p:spPr>
          <a:xfrm>
            <a:off x="5141813" y="4913025"/>
            <a:ext cx="691588" cy="756513"/>
          </a:xfrm>
          <a:prstGeom prst="rect">
            <a:avLst/>
          </a:prstGeom>
        </p:spPr>
      </p:pic>
      <p:pic>
        <p:nvPicPr>
          <p:cNvPr id="7" name="Imagen 6"/>
          <p:cNvPicPr>
            <a:picLocks noChangeAspect="1"/>
          </p:cNvPicPr>
          <p:nvPr/>
        </p:nvPicPr>
        <p:blipFill rotWithShape="1">
          <a:blip r:embed="rId4"/>
          <a:srcRect l="30915" t="50222" r="63981" b="39852"/>
          <a:stretch/>
        </p:blipFill>
        <p:spPr>
          <a:xfrm>
            <a:off x="1287550" y="4913025"/>
            <a:ext cx="691588" cy="756513"/>
          </a:xfrm>
          <a:prstGeom prst="rect">
            <a:avLst/>
          </a:prstGeom>
        </p:spPr>
      </p:pic>
      <p:pic>
        <p:nvPicPr>
          <p:cNvPr id="8" name="Imagen 7"/>
          <p:cNvPicPr>
            <a:picLocks noChangeAspect="1"/>
          </p:cNvPicPr>
          <p:nvPr/>
        </p:nvPicPr>
        <p:blipFill rotWithShape="1">
          <a:blip r:embed="rId4"/>
          <a:srcRect l="35998" t="50592" r="58898" b="39482"/>
          <a:stretch/>
        </p:blipFill>
        <p:spPr>
          <a:xfrm>
            <a:off x="2606671" y="4913025"/>
            <a:ext cx="691588" cy="756513"/>
          </a:xfrm>
          <a:prstGeom prst="rect">
            <a:avLst/>
          </a:prstGeom>
        </p:spPr>
      </p:pic>
      <p:pic>
        <p:nvPicPr>
          <p:cNvPr id="9" name="Imagen 8"/>
          <p:cNvPicPr>
            <a:picLocks noChangeAspect="1"/>
          </p:cNvPicPr>
          <p:nvPr/>
        </p:nvPicPr>
        <p:blipFill rotWithShape="1">
          <a:blip r:embed="rId4"/>
          <a:srcRect l="40748" t="50444" r="54148" b="39630"/>
          <a:stretch/>
        </p:blipFill>
        <p:spPr>
          <a:xfrm>
            <a:off x="3830842" y="4913025"/>
            <a:ext cx="691588" cy="756513"/>
          </a:xfrm>
          <a:prstGeom prst="rect">
            <a:avLst/>
          </a:prstGeom>
        </p:spPr>
      </p:pic>
    </p:spTree>
    <p:extLst>
      <p:ext uri="{BB962C8B-B14F-4D97-AF65-F5344CB8AC3E}">
        <p14:creationId xmlns:p14="http://schemas.microsoft.com/office/powerpoint/2010/main" val="1605352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5514" y="6256747"/>
            <a:ext cx="2676525" cy="1020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1</a:t>
            </a:r>
          </a:p>
          <a:p>
            <a:r>
              <a:rPr lang="es-CO" sz="1200" dirty="0">
                <a:solidFill>
                  <a:srgbClr val="00B050"/>
                </a:solidFill>
              </a:rPr>
              <a:t>La información del  tema es una guía (no va en la pantalla); en pantalla  sí debe presentarse la información del subtema. Se </a:t>
            </a:r>
            <a:r>
              <a:rPr lang="es-CO" sz="1200" dirty="0" smtClean="0">
                <a:solidFill>
                  <a:srgbClr val="00B050"/>
                </a:solidFill>
              </a:rPr>
              <a:t>presenta la información en el recuadro y se apoya la pantalla con una imagen similar a la sugerida a la izquierda. </a:t>
            </a:r>
          </a:p>
          <a:p>
            <a:r>
              <a:rPr lang="es-CO" sz="1200" dirty="0" smtClean="0">
                <a:solidFill>
                  <a:srgbClr val="00B050"/>
                </a:solidFill>
              </a:rPr>
              <a:t>Esta </a:t>
            </a:r>
            <a:r>
              <a:rPr lang="es-CO" sz="1200" dirty="0">
                <a:solidFill>
                  <a:srgbClr val="00B050"/>
                </a:solidFill>
              </a:rPr>
              <a:t>pantalla </a:t>
            </a:r>
            <a:r>
              <a:rPr lang="es-CO" sz="1200" dirty="0" smtClean="0">
                <a:solidFill>
                  <a:srgbClr val="00B050"/>
                </a:solidFill>
              </a:rPr>
              <a:t>también cuenta con un recurso de </a:t>
            </a:r>
            <a:r>
              <a:rPr lang="es-CO" sz="1200" i="1" dirty="0" smtClean="0">
                <a:solidFill>
                  <a:srgbClr val="00B050"/>
                </a:solidFill>
              </a:rPr>
              <a:t>Para tener en cuenta</a:t>
            </a:r>
            <a:r>
              <a:rPr lang="es-CO" sz="1200" dirty="0" smtClean="0">
                <a:solidFill>
                  <a:srgbClr val="00B050"/>
                </a:solidFill>
              </a:rPr>
              <a:t>, cuya información está en el recuadro correspondiente a la izquierda.</a:t>
            </a:r>
          </a:p>
          <a:p>
            <a:r>
              <a:rPr lang="es-CO" sz="1200" dirty="0" smtClean="0">
                <a:solidFill>
                  <a:srgbClr val="00B050"/>
                </a:solidFill>
              </a:rPr>
              <a:t>Incluir el botón para subir o bajar (esto en caso de que no se deje la navegación con la barra de desplazamiento). </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b="1" dirty="0">
                <a:solidFill>
                  <a:schemeClr val="tx1"/>
                </a:solidFill>
              </a:rPr>
              <a:t>:</a:t>
            </a:r>
            <a:r>
              <a:rPr lang="es-CO" dirty="0">
                <a:solidFill>
                  <a:schemeClr val="tx1"/>
                </a:solidFill>
              </a:rPr>
              <a:t> ¿Qué es y para qué sirve la investigación?</a:t>
            </a: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3" name="22 Rectángulo redondeado"/>
          <p:cNvSpPr/>
          <p:nvPr/>
        </p:nvSpPr>
        <p:spPr>
          <a:xfrm>
            <a:off x="4082902" y="1912347"/>
            <a:ext cx="5426570" cy="2142203"/>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400" dirty="0" smtClean="0">
                <a:solidFill>
                  <a:schemeClr val="tx1"/>
                </a:solidFill>
              </a:rPr>
              <a:t>Dentro </a:t>
            </a:r>
            <a:r>
              <a:rPr lang="es-CO" sz="1400" dirty="0">
                <a:solidFill>
                  <a:schemeClr val="tx1"/>
                </a:solidFill>
              </a:rPr>
              <a:t>del campo de la investigación existe una diversidad de métodos para ayudar al investigador a lograr estudiar el problema que se ha </a:t>
            </a:r>
            <a:r>
              <a:rPr lang="es-CO" sz="1400" dirty="0" smtClean="0">
                <a:solidFill>
                  <a:schemeClr val="tx1"/>
                </a:solidFill>
              </a:rPr>
              <a:t>planteado. </a:t>
            </a:r>
            <a:r>
              <a:rPr lang="es-CO" sz="1400" dirty="0">
                <a:solidFill>
                  <a:schemeClr val="tx1"/>
                </a:solidFill>
              </a:rPr>
              <a:t>No es apropiado escoger el método sin una previa reflexión sobre los fines de la investigación, puesto que cada paradigma persigue propósitos diferentes, aunque es más </a:t>
            </a:r>
            <a:r>
              <a:rPr lang="es-CO" sz="1400" dirty="0" smtClean="0">
                <a:solidFill>
                  <a:schemeClr val="tx1"/>
                </a:solidFill>
              </a:rPr>
              <a:t>conveniente </a:t>
            </a:r>
            <a:r>
              <a:rPr lang="es-CO" sz="1400" dirty="0">
                <a:solidFill>
                  <a:schemeClr val="tx1"/>
                </a:solidFill>
              </a:rPr>
              <a:t>encontrar su complementariedad que su oposición, puesto que el valor se encuentra en saber acudir a ellos en razón de las metas perseguidas.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129" y="1953621"/>
            <a:ext cx="2662020" cy="210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842" y="4428807"/>
            <a:ext cx="4215230" cy="248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34 Rectángulo"/>
          <p:cNvSpPr/>
          <p:nvPr/>
        </p:nvSpPr>
        <p:spPr>
          <a:xfrm>
            <a:off x="5849175" y="5287417"/>
            <a:ext cx="3454400" cy="128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100" dirty="0">
                <a:solidFill>
                  <a:schemeClr val="tx1"/>
                </a:solidFill>
              </a:rPr>
              <a:t>Estas metas guiarán la investigación, teniendo en cuenta que los métodos inductivos están generalmente asociados </a:t>
            </a:r>
            <a:r>
              <a:rPr lang="es-CO" sz="1100" dirty="0" smtClean="0">
                <a:solidFill>
                  <a:schemeClr val="tx1"/>
                </a:solidFill>
              </a:rPr>
              <a:t>con </a:t>
            </a:r>
            <a:r>
              <a:rPr lang="es-CO" sz="1100" dirty="0">
                <a:solidFill>
                  <a:schemeClr val="tx1"/>
                </a:solidFill>
              </a:rPr>
              <a:t>la investigación cualitativa, mientras que el método deductivo está asociado </a:t>
            </a:r>
            <a:r>
              <a:rPr lang="es-CO" sz="1100" dirty="0" smtClean="0">
                <a:solidFill>
                  <a:schemeClr val="tx1"/>
                </a:solidFill>
              </a:rPr>
              <a:t>con </a:t>
            </a:r>
            <a:r>
              <a:rPr lang="es-CO" sz="1100" dirty="0">
                <a:solidFill>
                  <a:schemeClr val="tx1"/>
                </a:solidFill>
              </a:rPr>
              <a:t>la investigación </a:t>
            </a:r>
            <a:r>
              <a:rPr lang="es-CO" sz="1100" dirty="0" smtClean="0">
                <a:solidFill>
                  <a:schemeClr val="tx1"/>
                </a:solidFill>
              </a:rPr>
              <a:t>cuantitativa</a:t>
            </a:r>
            <a:r>
              <a:rPr lang="es-CO" sz="1100" dirty="0">
                <a:solidFill>
                  <a:schemeClr val="tx1"/>
                </a:solidFill>
              </a:rPr>
              <a:t> </a:t>
            </a:r>
            <a:r>
              <a:rPr lang="es-CO" sz="1100" dirty="0" smtClean="0">
                <a:solidFill>
                  <a:schemeClr val="tx1"/>
                </a:solidFill>
              </a:rPr>
              <a:t>(Bautista</a:t>
            </a:r>
            <a:r>
              <a:rPr lang="es-CO" sz="1100" dirty="0">
                <a:solidFill>
                  <a:schemeClr val="tx1"/>
                </a:solidFill>
              </a:rPr>
              <a:t>, 2011, </a:t>
            </a:r>
            <a:r>
              <a:rPr lang="es-CO" sz="1100" dirty="0" smtClean="0">
                <a:solidFill>
                  <a:schemeClr val="tx1"/>
                </a:solidFill>
              </a:rPr>
              <a:t>p.16</a:t>
            </a:r>
            <a:r>
              <a:rPr lang="es-CO" sz="1100" dirty="0">
                <a:solidFill>
                  <a:schemeClr val="tx1"/>
                </a:solidFill>
              </a:rPr>
              <a:t>).</a:t>
            </a: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30" y="3558359"/>
            <a:ext cx="221899" cy="38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21 Conector angular"/>
          <p:cNvCxnSpPr/>
          <p:nvPr/>
        </p:nvCxnSpPr>
        <p:spPr>
          <a:xfrm rot="10800000" flipV="1">
            <a:off x="7582370" y="3751627"/>
            <a:ext cx="1098561" cy="772487"/>
          </a:xfrm>
          <a:prstGeom prst="bent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3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852792" y="6533181"/>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653076" y="1548046"/>
            <a:ext cx="316020" cy="40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25 CuadroTexto"/>
          <p:cNvSpPr txBox="1"/>
          <p:nvPr/>
        </p:nvSpPr>
        <p:spPr>
          <a:xfrm>
            <a:off x="1240129" y="1953621"/>
            <a:ext cx="1494536" cy="261610"/>
          </a:xfrm>
          <a:prstGeom prst="rect">
            <a:avLst/>
          </a:prstGeom>
          <a:noFill/>
        </p:spPr>
        <p:txBody>
          <a:bodyPr wrap="square" rtlCol="0">
            <a:spAutoFit/>
          </a:bodyPr>
          <a:lstStyle/>
          <a:p>
            <a:r>
              <a:rPr lang="es-CO" sz="1100" dirty="0">
                <a:solidFill>
                  <a:schemeClr val="bg1"/>
                </a:solidFill>
              </a:rPr>
              <a:t>110595323</a:t>
            </a:r>
          </a:p>
        </p:txBody>
      </p:sp>
    </p:spTree>
    <p:extLst>
      <p:ext uri="{BB962C8B-B14F-4D97-AF65-F5344CB8AC3E}">
        <p14:creationId xmlns:p14="http://schemas.microsoft.com/office/powerpoint/2010/main" val="1587335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5514" y="6256747"/>
            <a:ext cx="2676525" cy="1020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1</a:t>
            </a:r>
          </a:p>
          <a:p>
            <a:r>
              <a:rPr lang="es-CO" sz="1200" dirty="0">
                <a:solidFill>
                  <a:srgbClr val="00B050"/>
                </a:solidFill>
              </a:rPr>
              <a:t>La información del  tema es una guía (no va en la pantalla); en pantalla  sí debe presentarse la información del subtema. Se </a:t>
            </a:r>
            <a:r>
              <a:rPr lang="es-CO" sz="1200" dirty="0" smtClean="0">
                <a:solidFill>
                  <a:srgbClr val="00B050"/>
                </a:solidFill>
              </a:rPr>
              <a:t>presenta el personaje con un cuadro de diálogo, como se ve a la izquierda y se desarrolla un organizado gráfico como el siguiente, con la información de la tabla de la izquierda:</a:t>
            </a:r>
          </a:p>
          <a:p>
            <a:endParaRPr lang="es-CO" sz="1200" dirty="0" smtClean="0">
              <a:solidFill>
                <a:srgbClr val="00B050"/>
              </a:solidFill>
            </a:endParaRPr>
          </a:p>
          <a:p>
            <a:endParaRPr lang="es-CO" sz="1200" dirty="0">
              <a:solidFill>
                <a:srgbClr val="00B050"/>
              </a:solidFill>
            </a:endParaRPr>
          </a:p>
          <a:p>
            <a:endParaRPr lang="es-CO" sz="1200" dirty="0" smtClean="0">
              <a:solidFill>
                <a:srgbClr val="00B050"/>
              </a:solidFill>
            </a:endParaRPr>
          </a:p>
          <a:p>
            <a:endParaRPr lang="es-CO" sz="1200" dirty="0" smtClean="0">
              <a:solidFill>
                <a:srgbClr val="00B050"/>
              </a:solidFill>
            </a:endParaRPr>
          </a:p>
          <a:p>
            <a:r>
              <a:rPr lang="es-CO" sz="1200" dirty="0" smtClean="0">
                <a:solidFill>
                  <a:srgbClr val="00B050"/>
                </a:solidFill>
              </a:rPr>
              <a:t>Esta </a:t>
            </a:r>
            <a:r>
              <a:rPr lang="es-CO" sz="1200" dirty="0">
                <a:solidFill>
                  <a:srgbClr val="00B050"/>
                </a:solidFill>
              </a:rPr>
              <a:t>pantalla debe contar con un botón de </a:t>
            </a:r>
            <a:r>
              <a:rPr lang="es-CO" sz="1200" dirty="0" smtClean="0">
                <a:solidFill>
                  <a:srgbClr val="00B050"/>
                </a:solidFill>
              </a:rPr>
              <a:t>arriba  </a:t>
            </a:r>
            <a:r>
              <a:rPr lang="es-CO" sz="1200" dirty="0">
                <a:solidFill>
                  <a:srgbClr val="00B050"/>
                </a:solidFill>
              </a:rPr>
              <a:t>y uno de </a:t>
            </a:r>
            <a:r>
              <a:rPr lang="es-CO" sz="1200" dirty="0" smtClean="0">
                <a:solidFill>
                  <a:srgbClr val="00B050"/>
                </a:solidFill>
              </a:rPr>
              <a:t>volver al menú, </a:t>
            </a:r>
            <a:r>
              <a:rPr lang="es-CO" sz="1200" dirty="0">
                <a:solidFill>
                  <a:srgbClr val="00B050"/>
                </a:solidFill>
              </a:rPr>
              <a:t>que remita al usuario </a:t>
            </a:r>
            <a:r>
              <a:rPr lang="es-CO" sz="1200" dirty="0" smtClean="0">
                <a:solidFill>
                  <a:srgbClr val="00B050"/>
                </a:solidFill>
              </a:rPr>
              <a:t>y pueda </a:t>
            </a:r>
            <a:r>
              <a:rPr lang="es-CO" sz="1200" dirty="0">
                <a:solidFill>
                  <a:srgbClr val="00B050"/>
                </a:solidFill>
              </a:rPr>
              <a:t>continuar con la navegación del </a:t>
            </a:r>
            <a:r>
              <a:rPr lang="es-CO" sz="1200" dirty="0" smtClean="0">
                <a:solidFill>
                  <a:srgbClr val="00B050"/>
                </a:solidFill>
              </a:rPr>
              <a:t>siguiente </a:t>
            </a:r>
            <a:r>
              <a:rPr lang="es-CO" sz="1200" dirty="0">
                <a:solidFill>
                  <a:srgbClr val="00B050"/>
                </a:solidFill>
              </a:rPr>
              <a:t>subtema.</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b="1" dirty="0">
                <a:solidFill>
                  <a:schemeClr val="tx1"/>
                </a:solidFill>
              </a:rPr>
              <a:t>:</a:t>
            </a:r>
            <a:r>
              <a:rPr lang="es-CO" dirty="0">
                <a:solidFill>
                  <a:schemeClr val="tx1"/>
                </a:solidFill>
              </a:rPr>
              <a:t> ¿Qué es y para qué sirve la investigación?</a:t>
            </a:r>
          </a:p>
          <a:p>
            <a:endParaRPr lang="es-CO" dirty="0">
              <a:solidFill>
                <a:schemeClr val="tx1"/>
              </a:solidFill>
            </a:endParaRPr>
          </a:p>
          <a:p>
            <a:endParaRPr lang="es-CO" dirty="0" smtClean="0">
              <a:solidFill>
                <a:schemeClr val="tx1"/>
              </a:solidFill>
            </a:endParaRPr>
          </a:p>
          <a:p>
            <a:endParaRPr lang="es-CO" dirty="0" smtClean="0"/>
          </a:p>
          <a:p>
            <a:endParaRPr lang="es-CO"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711" y="4692726"/>
            <a:ext cx="228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53524" y="2146992"/>
            <a:ext cx="2706363" cy="325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25 CuadroTexto"/>
          <p:cNvSpPr txBox="1"/>
          <p:nvPr/>
        </p:nvSpPr>
        <p:spPr>
          <a:xfrm>
            <a:off x="1521711" y="2274185"/>
            <a:ext cx="1692860" cy="900246"/>
          </a:xfrm>
          <a:prstGeom prst="rect">
            <a:avLst/>
          </a:prstGeom>
          <a:noFill/>
        </p:spPr>
        <p:txBody>
          <a:bodyPr wrap="square" rtlCol="0">
            <a:spAutoFit/>
          </a:bodyPr>
          <a:lstStyle/>
          <a:p>
            <a:pPr algn="ctr"/>
            <a:r>
              <a:rPr lang="es-CO" sz="1050" dirty="0" smtClean="0"/>
              <a:t>Para </a:t>
            </a:r>
            <a:r>
              <a:rPr lang="es-CO" sz="1050" dirty="0"/>
              <a:t>asumir procesos de investigación, se deben conocer los dos tipos de diseños fundamentales: la cualitativa y la cuantitativa.</a:t>
            </a:r>
            <a:endParaRPr lang="es-CO" sz="1050" b="1" dirty="0"/>
          </a:p>
        </p:txBody>
      </p:sp>
      <p:graphicFrame>
        <p:nvGraphicFramePr>
          <p:cNvPr id="5" name="4 Tabla"/>
          <p:cNvGraphicFramePr>
            <a:graphicFrameLocks noGrp="1"/>
          </p:cNvGraphicFramePr>
          <p:nvPr>
            <p:extLst>
              <p:ext uri="{D42A27DB-BD31-4B8C-83A1-F6EECF244321}">
                <p14:modId xmlns:p14="http://schemas.microsoft.com/office/powerpoint/2010/main" val="2708862990"/>
              </p:ext>
            </p:extLst>
          </p:nvPr>
        </p:nvGraphicFramePr>
        <p:xfrm>
          <a:off x="3573719" y="2146992"/>
          <a:ext cx="5836094" cy="2219706"/>
        </p:xfrm>
        <a:graphic>
          <a:graphicData uri="http://schemas.openxmlformats.org/drawingml/2006/table">
            <a:tbl>
              <a:tblPr firstRow="1" bandRow="1">
                <a:tableStyleId>{5C22544A-7EE6-4342-B048-85BDC9FD1C3A}</a:tableStyleId>
              </a:tblPr>
              <a:tblGrid>
                <a:gridCol w="2918047"/>
                <a:gridCol w="2918047"/>
              </a:tblGrid>
              <a:tr h="489882">
                <a:tc>
                  <a:txBody>
                    <a:bodyPr/>
                    <a:lstStyle/>
                    <a:p>
                      <a:pPr algn="ctr"/>
                      <a:r>
                        <a:rPr lang="es-CO" dirty="0" smtClean="0"/>
                        <a:t>Metodología</a:t>
                      </a:r>
                      <a:r>
                        <a:rPr lang="es-CO" baseline="0" dirty="0" smtClean="0"/>
                        <a:t> cuantitativa</a:t>
                      </a:r>
                      <a:endParaRPr lang="es-CO" dirty="0"/>
                    </a:p>
                  </a:txBody>
                  <a:tcPr/>
                </a:tc>
                <a:tc>
                  <a:txBody>
                    <a:bodyPr/>
                    <a:lstStyle/>
                    <a:p>
                      <a:pPr algn="ctr"/>
                      <a:r>
                        <a:rPr lang="es-CO" dirty="0" smtClean="0"/>
                        <a:t>Metodología</a:t>
                      </a:r>
                      <a:r>
                        <a:rPr lang="es-CO" baseline="0" dirty="0" smtClean="0"/>
                        <a:t> cualitativa</a:t>
                      </a:r>
                      <a:endParaRPr lang="es-CO" dirty="0"/>
                    </a:p>
                  </a:txBody>
                  <a:tcPr/>
                </a:tc>
              </a:tr>
              <a:tr h="723014">
                <a:tc>
                  <a:txBody>
                    <a:bodyPr/>
                    <a:lstStyle/>
                    <a:p>
                      <a:r>
                        <a:rPr lang="es-CO" sz="1200" dirty="0" smtClean="0"/>
                        <a:t>Estudia la asociación o relación entre variables cuantificadas.</a:t>
                      </a:r>
                      <a:endParaRPr lang="es-CO" sz="1200" dirty="0"/>
                    </a:p>
                  </a:txBody>
                  <a:tcPr/>
                </a:tc>
                <a:tc>
                  <a:txBody>
                    <a:bodyPr/>
                    <a:lstStyle/>
                    <a:p>
                      <a:r>
                        <a:rPr lang="es-CO" sz="1200" dirty="0" smtClean="0"/>
                        <a:t>Estudia las variables en contextos estructurales y situacionales.</a:t>
                      </a:r>
                      <a:endParaRPr lang="es-CO" sz="1200" dirty="0"/>
                    </a:p>
                  </a:txBody>
                  <a:tcPr/>
                </a:tc>
              </a:tr>
              <a:tr h="1006810">
                <a:tc>
                  <a:txBody>
                    <a:bodyPr/>
                    <a:lstStyle/>
                    <a:p>
                      <a:r>
                        <a:rPr lang="es-CO" sz="1200" dirty="0" smtClean="0"/>
                        <a:t>Trata de identificar la naturaleza profunda de las realidades, el sistema de relaciones, la estructura dinámica.</a:t>
                      </a:r>
                      <a:endParaRPr lang="es-CO" sz="1200" dirty="0"/>
                    </a:p>
                  </a:txBody>
                  <a:tcPr/>
                </a:tc>
                <a:tc>
                  <a:txBody>
                    <a:bodyPr/>
                    <a:lstStyle/>
                    <a:p>
                      <a:r>
                        <a:rPr lang="es-CO" sz="1200" dirty="0" smtClean="0"/>
                        <a:t>Trata de determinar la fuerza de asociación o correlación entre variables, la generalización y objetivación de los resultados, a través de una muestra</a:t>
                      </a:r>
                      <a:endParaRPr lang="es-CO" sz="1200" dirty="0"/>
                    </a:p>
                  </a:txBody>
                  <a:tcPr/>
                </a:tc>
              </a:tr>
            </a:tbl>
          </a:graphicData>
        </a:graphic>
      </p:graphicFrame>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8363" y="3350350"/>
            <a:ext cx="1791762"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653291" y="1516390"/>
            <a:ext cx="474843" cy="60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96915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2 del tema 1</a:t>
            </a:r>
          </a:p>
          <a:p>
            <a:r>
              <a:rPr lang="es-CO" sz="1200" dirty="0">
                <a:solidFill>
                  <a:srgbClr val="00B050"/>
                </a:solidFill>
              </a:rPr>
              <a:t>La información del  tema es una guía (no va en la pantalla); en pantalla  sí debe presentarse la información del subtema. Se </a:t>
            </a:r>
            <a:r>
              <a:rPr lang="es-CO" sz="1200" dirty="0" smtClean="0">
                <a:solidFill>
                  <a:srgbClr val="00B050"/>
                </a:solidFill>
              </a:rPr>
              <a:t>presenta la información inicial en el recuadro y se desarrolla un esquema de tres espacios  con base en el presentado a la izquierda.</a:t>
            </a:r>
          </a:p>
          <a:p>
            <a:r>
              <a:rPr lang="es-CO" sz="1200" dirty="0" smtClean="0">
                <a:solidFill>
                  <a:srgbClr val="00B050"/>
                </a:solidFill>
              </a:rPr>
              <a:t>Incluir </a:t>
            </a:r>
            <a:r>
              <a:rPr lang="es-CO" sz="1200" dirty="0">
                <a:solidFill>
                  <a:srgbClr val="00B050"/>
                </a:solidFill>
              </a:rPr>
              <a:t>el botón para </a:t>
            </a:r>
            <a:r>
              <a:rPr lang="es-CO" sz="1200" dirty="0" smtClean="0">
                <a:solidFill>
                  <a:srgbClr val="00B050"/>
                </a:solidFill>
              </a:rPr>
              <a:t>bajar </a:t>
            </a:r>
            <a:r>
              <a:rPr lang="es-CO" sz="1200" dirty="0">
                <a:solidFill>
                  <a:srgbClr val="00B050"/>
                </a:solidFill>
              </a:rPr>
              <a:t>(esto en caso de que no se deje la navegación con la barra de desplazamiento). </a:t>
            </a:r>
          </a:p>
          <a:p>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dirty="0">
                <a:solidFill>
                  <a:schemeClr val="tx1"/>
                </a:solidFill>
              </a:rPr>
              <a:t> ¿Cuáles con los paradigmas epistemológicos en la investigación  científica?</a:t>
            </a:r>
          </a:p>
          <a:p>
            <a:endParaRPr lang="es-CO" dirty="0" smtClean="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7" name="26 Rectángulo redondeado"/>
          <p:cNvSpPr/>
          <p:nvPr/>
        </p:nvSpPr>
        <p:spPr>
          <a:xfrm>
            <a:off x="340242" y="2466616"/>
            <a:ext cx="5050466" cy="358331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tx1"/>
                </a:solidFill>
              </a:rPr>
              <a:t>Ya conocimos en qué consiste la investigación y cuál es su utilidad como estrategia para estudiar los fenómenos de las realidad. Es momento de revisar cuáles son los paradigmas epistemológicos en la investigación científica.</a:t>
            </a:r>
          </a:p>
          <a:p>
            <a:pPr algn="ctr"/>
            <a:endParaRPr lang="es-CO" sz="1400" dirty="0">
              <a:solidFill>
                <a:schemeClr val="tx1"/>
              </a:solidFill>
            </a:endParaRPr>
          </a:p>
          <a:p>
            <a:pPr algn="ctr"/>
            <a:r>
              <a:rPr lang="es-CO" sz="1400" dirty="0" smtClean="0">
                <a:solidFill>
                  <a:schemeClr val="tx1"/>
                </a:solidFill>
              </a:rPr>
              <a:t>Pues bien, los paradigmas son un marco o perspectiva bajo la cual se analizan los problemas y se trata de resolverlos. En un sentido más amplio Kuhn asume el paradigma como un modelo que:</a:t>
            </a:r>
          </a:p>
          <a:p>
            <a:pPr algn="ctr"/>
            <a:endParaRPr lang="es-CO" sz="1400" dirty="0" smtClean="0">
              <a:solidFill>
                <a:schemeClr val="tx1"/>
              </a:solidFill>
            </a:endParaRPr>
          </a:p>
          <a:p>
            <a:pPr marL="171450" indent="-171450" algn="just">
              <a:buFont typeface="Arial" pitchFamily="34" charset="0"/>
              <a:buChar char="•"/>
            </a:pPr>
            <a:r>
              <a:rPr lang="es-CO" sz="1400" dirty="0" smtClean="0">
                <a:solidFill>
                  <a:schemeClr val="tx1"/>
                </a:solidFill>
              </a:rPr>
              <a:t>Da una imagen básica del objeto de una ciencia.</a:t>
            </a:r>
          </a:p>
          <a:p>
            <a:pPr marL="171450" indent="-171450" algn="just">
              <a:buFont typeface="Arial" pitchFamily="34" charset="0"/>
              <a:buChar char="•"/>
            </a:pPr>
            <a:r>
              <a:rPr lang="es-CO" sz="1400" dirty="0" smtClean="0">
                <a:solidFill>
                  <a:schemeClr val="tx1"/>
                </a:solidFill>
              </a:rPr>
              <a:t>Define las preguntas que es necesario responder; es decir, los problemas que deben estudiarse.</a:t>
            </a:r>
          </a:p>
          <a:p>
            <a:pPr marL="171450" indent="-171450" algn="just">
              <a:buFont typeface="Arial" pitchFamily="34" charset="0"/>
              <a:buChar char="•"/>
            </a:pPr>
            <a:r>
              <a:rPr lang="es-CO" sz="1400" dirty="0" smtClean="0">
                <a:solidFill>
                  <a:schemeClr val="tx1"/>
                </a:solidFill>
              </a:rPr>
              <a:t>Qué reglas han de seguirse para interpretar las respuestas que se obtienen.</a:t>
            </a:r>
          </a:p>
          <a:p>
            <a:pPr marL="171450" indent="-171450" algn="ctr">
              <a:buFont typeface="Arial" pitchFamily="34" charset="0"/>
              <a:buChar char="•"/>
            </a:pPr>
            <a:endParaRPr lang="es-CO" sz="900" b="1" i="1" dirty="0">
              <a:solidFill>
                <a:schemeClr val="tx1"/>
              </a:solidFill>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156" y="2463102"/>
            <a:ext cx="3970229"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6953694" y="3051545"/>
            <a:ext cx="914400" cy="3615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smtClean="0">
                <a:solidFill>
                  <a:schemeClr val="tx1"/>
                </a:solidFill>
              </a:rPr>
              <a:t>Sistema </a:t>
            </a:r>
            <a:r>
              <a:rPr lang="es-CO" sz="1000" dirty="0">
                <a:solidFill>
                  <a:schemeClr val="tx1"/>
                </a:solidFill>
              </a:rPr>
              <a:t>de explicación</a:t>
            </a:r>
          </a:p>
        </p:txBody>
      </p:sp>
      <p:sp>
        <p:nvSpPr>
          <p:cNvPr id="28" name="27 Rectángulo"/>
          <p:cNvSpPr/>
          <p:nvPr/>
        </p:nvSpPr>
        <p:spPr>
          <a:xfrm>
            <a:off x="8190615" y="5213389"/>
            <a:ext cx="914400" cy="3615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smtClean="0">
                <a:solidFill>
                  <a:schemeClr val="tx1"/>
                </a:solidFill>
              </a:rPr>
              <a:t>Método </a:t>
            </a:r>
            <a:r>
              <a:rPr lang="es-CO" sz="1050" dirty="0">
                <a:solidFill>
                  <a:schemeClr val="tx1"/>
                </a:solidFill>
              </a:rPr>
              <a:t>de investigación</a:t>
            </a:r>
          </a:p>
        </p:txBody>
      </p:sp>
      <p:sp>
        <p:nvSpPr>
          <p:cNvPr id="32" name="31 Rectángulo"/>
          <p:cNvSpPr/>
          <p:nvPr/>
        </p:nvSpPr>
        <p:spPr>
          <a:xfrm>
            <a:off x="5727405" y="5206300"/>
            <a:ext cx="914400" cy="3615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solidFill>
                  <a:schemeClr val="tx1"/>
                </a:solidFill>
              </a:rPr>
              <a:t>Objeto de conocimiento</a:t>
            </a:r>
          </a:p>
        </p:txBody>
      </p:sp>
      <p:sp>
        <p:nvSpPr>
          <p:cNvPr id="4" name="3 Elipse"/>
          <p:cNvSpPr/>
          <p:nvPr/>
        </p:nvSpPr>
        <p:spPr>
          <a:xfrm>
            <a:off x="6694966" y="3763926"/>
            <a:ext cx="1470838" cy="126527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5 CuadroTexto"/>
          <p:cNvSpPr txBox="1"/>
          <p:nvPr/>
        </p:nvSpPr>
        <p:spPr>
          <a:xfrm>
            <a:off x="6858000" y="3923414"/>
            <a:ext cx="1158949" cy="923330"/>
          </a:xfrm>
          <a:prstGeom prst="rect">
            <a:avLst/>
          </a:prstGeom>
          <a:noFill/>
        </p:spPr>
        <p:txBody>
          <a:bodyPr wrap="square" rtlCol="0">
            <a:spAutoFit/>
          </a:bodyPr>
          <a:lstStyle/>
          <a:p>
            <a:pPr algn="ctr"/>
            <a:r>
              <a:rPr lang="es-CO" dirty="0" smtClean="0"/>
              <a:t>Estructura de la ciencia</a:t>
            </a:r>
            <a:endParaRPr lang="es-CO" dirty="0"/>
          </a:p>
        </p:txBody>
      </p:sp>
      <p:pic>
        <p:nvPicPr>
          <p:cNvPr id="3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01654" y="6224824"/>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593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2 del tema 1</a:t>
            </a:r>
          </a:p>
          <a:p>
            <a:r>
              <a:rPr lang="es-CO" sz="1200" dirty="0">
                <a:solidFill>
                  <a:srgbClr val="00B050"/>
                </a:solidFill>
              </a:rPr>
              <a:t>La información del  tema es una guía (no va en la pantalla); en pantalla  sí debe presentarse la información del subtema. Se </a:t>
            </a:r>
            <a:r>
              <a:rPr lang="es-CO" sz="1200" dirty="0" smtClean="0">
                <a:solidFill>
                  <a:srgbClr val="00B050"/>
                </a:solidFill>
              </a:rPr>
              <a:t>presenta la información inicial en el recuadro apoyado con la imagen del historiador. La referencia de esta imagen es :</a:t>
            </a:r>
          </a:p>
          <a:p>
            <a:r>
              <a:rPr lang="es-CO" sz="1200" i="1" dirty="0" smtClean="0"/>
              <a:t>Nota. Fuente</a:t>
            </a:r>
            <a:r>
              <a:rPr lang="es-CO" sz="1200" dirty="0" smtClean="0"/>
              <a:t>: Desconocido </a:t>
            </a:r>
            <a:r>
              <a:rPr lang="es-CO" sz="1200" dirty="0"/>
              <a:t>- </a:t>
            </a:r>
            <a:r>
              <a:rPr lang="es-CO" sz="1200" dirty="0" smtClean="0"/>
              <a:t>Johann </a:t>
            </a:r>
            <a:r>
              <a:rPr lang="es-CO" sz="1200" dirty="0"/>
              <a:t>Gustav </a:t>
            </a:r>
            <a:r>
              <a:rPr lang="es-CO" sz="1200" dirty="0" err="1"/>
              <a:t>Droysen</a:t>
            </a:r>
            <a:r>
              <a:rPr lang="es-CO" sz="1200" dirty="0"/>
              <a:t>. (2017, </a:t>
            </a:r>
            <a:r>
              <a:rPr lang="es-CO" sz="1200" dirty="0" err="1"/>
              <a:t>March</a:t>
            </a:r>
            <a:r>
              <a:rPr lang="es-CO" sz="1200" dirty="0"/>
              <a:t> 25). </a:t>
            </a:r>
            <a:r>
              <a:rPr lang="es-CO" sz="1200" dirty="0" smtClean="0"/>
              <a:t>En </a:t>
            </a:r>
            <a:r>
              <a:rPr lang="es-CO" sz="1200" dirty="0"/>
              <a:t>Wikipedia, la enciclopedia libre. </a:t>
            </a:r>
            <a:r>
              <a:rPr lang="es-CO" sz="1200" dirty="0" smtClean="0"/>
              <a:t>Recuperado de: </a:t>
            </a:r>
            <a:r>
              <a:rPr lang="es-CO" sz="1200" dirty="0">
                <a:hlinkClick r:id="rId3"/>
              </a:rPr>
              <a:t>https://</a:t>
            </a:r>
            <a:r>
              <a:rPr lang="es-CO" sz="1200" dirty="0" smtClean="0">
                <a:hlinkClick r:id="rId3"/>
              </a:rPr>
              <a:t>es.wikipedia.org/w/index.php?title=Johann_Gustav_Droysen&amp;oldid=97838612</a:t>
            </a:r>
            <a:r>
              <a:rPr lang="es-CO" sz="1200" dirty="0" smtClean="0"/>
              <a:t> </a:t>
            </a:r>
            <a:endParaRPr lang="es-CO" sz="1200" dirty="0"/>
          </a:p>
          <a:p>
            <a:r>
              <a:rPr lang="es-CO" sz="1200" dirty="0" smtClean="0">
                <a:solidFill>
                  <a:srgbClr val="00B050"/>
                </a:solidFill>
              </a:rPr>
              <a:t>Se desarrolla también un esquema de dos espacios con base en el presentado a la izquierda.</a:t>
            </a:r>
          </a:p>
          <a:p>
            <a:r>
              <a:rPr lang="es-CO" sz="1200" dirty="0">
                <a:solidFill>
                  <a:srgbClr val="00B050"/>
                </a:solidFill>
              </a:rPr>
              <a:t>Esta pantalla debe contar con un botón de arriba  y uno de volver al menú, que remita al usuario y pueda continuar con la navegación del siguiente subtema.</a:t>
            </a:r>
          </a:p>
          <a:p>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dirty="0">
                <a:solidFill>
                  <a:schemeClr val="tx1"/>
                </a:solidFill>
              </a:rPr>
              <a:t> ¿Cuáles con los paradigmas epistemológicos en la investigación  científica?</a:t>
            </a:r>
          </a:p>
          <a:p>
            <a:endParaRPr lang="es-CO" dirty="0" smtClean="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7" name="26 Rectángulo redondeado"/>
          <p:cNvSpPr/>
          <p:nvPr/>
        </p:nvSpPr>
        <p:spPr>
          <a:xfrm>
            <a:off x="2438400" y="2147626"/>
            <a:ext cx="6843821" cy="95843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solidFill>
                  <a:schemeClr val="tx1"/>
                </a:solidFill>
              </a:rPr>
              <a:t>Johann </a:t>
            </a:r>
            <a:r>
              <a:rPr lang="es-CO" sz="1100" dirty="0" smtClean="0">
                <a:solidFill>
                  <a:schemeClr val="tx1"/>
                </a:solidFill>
              </a:rPr>
              <a:t>Gustav Droysen </a:t>
            </a:r>
            <a:r>
              <a:rPr lang="es-CO" sz="1100" dirty="0">
                <a:solidFill>
                  <a:schemeClr val="tx1"/>
                </a:solidFill>
              </a:rPr>
              <a:t>fue el primero que utilizó la distinción entre </a:t>
            </a:r>
            <a:r>
              <a:rPr lang="es-CO" sz="1100" b="1" i="1" dirty="0">
                <a:solidFill>
                  <a:schemeClr val="tx1"/>
                </a:solidFill>
              </a:rPr>
              <a:t>explicación</a:t>
            </a:r>
            <a:r>
              <a:rPr lang="es-CO" sz="1100" dirty="0">
                <a:solidFill>
                  <a:schemeClr val="tx1"/>
                </a:solidFill>
              </a:rPr>
              <a:t> y </a:t>
            </a:r>
            <a:r>
              <a:rPr lang="es-CO" sz="1100" b="1" i="1" dirty="0" smtClean="0">
                <a:solidFill>
                  <a:schemeClr val="tx1"/>
                </a:solidFill>
              </a:rPr>
              <a:t>comprensión</a:t>
            </a:r>
            <a:r>
              <a:rPr lang="es-CO" sz="1100" i="1" dirty="0" smtClean="0">
                <a:solidFill>
                  <a:schemeClr val="tx1"/>
                </a:solidFill>
              </a:rPr>
              <a:t>,</a:t>
            </a:r>
            <a:r>
              <a:rPr lang="es-CO" sz="1100" b="1" i="1" dirty="0" smtClean="0">
                <a:solidFill>
                  <a:schemeClr val="tx1"/>
                </a:solidFill>
              </a:rPr>
              <a:t> </a:t>
            </a:r>
            <a:r>
              <a:rPr lang="es-CO" sz="1100" dirty="0" smtClean="0">
                <a:solidFill>
                  <a:schemeClr val="tx1"/>
                </a:solidFill>
              </a:rPr>
              <a:t>con </a:t>
            </a:r>
            <a:r>
              <a:rPr lang="es-CO" sz="1100" dirty="0">
                <a:solidFill>
                  <a:schemeClr val="tx1"/>
                </a:solidFill>
              </a:rPr>
              <a:t>la intención de fundamentar el método de la </a:t>
            </a:r>
            <a:r>
              <a:rPr lang="es-CO" sz="1100" dirty="0" smtClean="0">
                <a:solidFill>
                  <a:schemeClr val="tx1"/>
                </a:solidFill>
              </a:rPr>
              <a:t>historia: comprender, </a:t>
            </a:r>
            <a:r>
              <a:rPr lang="es-CO" sz="1100" dirty="0">
                <a:solidFill>
                  <a:schemeClr val="tx1"/>
                </a:solidFill>
              </a:rPr>
              <a:t>en contraposición al de la física </a:t>
            </a:r>
            <a:r>
              <a:rPr lang="es-CO" sz="1100" dirty="0" smtClean="0">
                <a:solidFill>
                  <a:schemeClr val="tx1"/>
                </a:solidFill>
              </a:rPr>
              <a:t>matemática: explicar, </a:t>
            </a:r>
            <a:r>
              <a:rPr lang="es-CO" sz="1100" dirty="0">
                <a:solidFill>
                  <a:schemeClr val="tx1"/>
                </a:solidFill>
              </a:rPr>
              <a:t>y al de la tecnología y </a:t>
            </a:r>
            <a:r>
              <a:rPr lang="es-CO" sz="1100" dirty="0" smtClean="0">
                <a:solidFill>
                  <a:schemeClr val="tx1"/>
                </a:solidFill>
              </a:rPr>
              <a:t>filosofía: </a:t>
            </a:r>
            <a:r>
              <a:rPr lang="es-CO" sz="1100" dirty="0">
                <a:solidFill>
                  <a:schemeClr val="tx1"/>
                </a:solidFill>
              </a:rPr>
              <a:t>conocer. Desde entonces el término </a:t>
            </a:r>
            <a:r>
              <a:rPr lang="es-CO" sz="1100" dirty="0" smtClean="0">
                <a:solidFill>
                  <a:schemeClr val="tx1"/>
                </a:solidFill>
              </a:rPr>
              <a:t>comprender, </a:t>
            </a:r>
            <a:r>
              <a:rPr lang="es-CO" sz="1100" i="1" dirty="0" smtClean="0">
                <a:solidFill>
                  <a:schemeClr val="tx1"/>
                </a:solidFill>
              </a:rPr>
              <a:t>Verstehen,</a:t>
            </a:r>
            <a:r>
              <a:rPr lang="es-CO" sz="1100" dirty="0" smtClean="0">
                <a:solidFill>
                  <a:schemeClr val="tx1"/>
                </a:solidFill>
              </a:rPr>
              <a:t> representa </a:t>
            </a:r>
            <a:r>
              <a:rPr lang="es-CO" sz="1100" dirty="0">
                <a:solidFill>
                  <a:schemeClr val="tx1"/>
                </a:solidFill>
              </a:rPr>
              <a:t>una concepción metodológica propia de las ciencias humanas (Mardones, 1991, p. 31). Estas son las perspectivas que nos conducen al concepto de los </a:t>
            </a:r>
            <a:r>
              <a:rPr lang="es-CO" sz="1100" b="1" dirty="0">
                <a:solidFill>
                  <a:schemeClr val="tx1"/>
                </a:solidFill>
              </a:rPr>
              <a:t>paradigmas epistemológicos</a:t>
            </a:r>
            <a:r>
              <a:rPr lang="es-CO" sz="1100" dirty="0">
                <a:solidFill>
                  <a:schemeClr val="tx1"/>
                </a:solidFill>
              </a:rPr>
              <a:t>.</a:t>
            </a:r>
            <a:endParaRPr lang="es-CO" sz="700" b="1" i="1" dirty="0">
              <a:solidFill>
                <a:schemeClr val="tx1"/>
              </a:solidFil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678" y="1951368"/>
            <a:ext cx="1169567" cy="14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24 Rectángulo redondeado"/>
          <p:cNvSpPr/>
          <p:nvPr/>
        </p:nvSpPr>
        <p:spPr>
          <a:xfrm>
            <a:off x="477479" y="3418280"/>
            <a:ext cx="8886423" cy="809330"/>
          </a:xfrm>
          <a:prstGeom prst="roundRect">
            <a:avLst/>
          </a:prstGeom>
          <a:solidFill>
            <a:schemeClr val="accent6">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300" dirty="0">
                <a:solidFill>
                  <a:schemeClr val="tx1"/>
                </a:solidFill>
              </a:rPr>
              <a:t>Bajo estos </a:t>
            </a:r>
            <a:r>
              <a:rPr lang="es-CO" sz="1300" dirty="0" smtClean="0">
                <a:solidFill>
                  <a:schemeClr val="tx1"/>
                </a:solidFill>
              </a:rPr>
              <a:t>argumentos, </a:t>
            </a:r>
            <a:r>
              <a:rPr lang="es-CO" sz="1300" dirty="0">
                <a:solidFill>
                  <a:schemeClr val="tx1"/>
                </a:solidFill>
              </a:rPr>
              <a:t>el pensamiento epistemológico y lógico metodológico en la investigación se confronta de manera general en dos paradigmas fundamentales: el paradigma empírico-analítico y el paradigma hermenéutico</a:t>
            </a:r>
            <a:r>
              <a:rPr lang="es-CO" sz="1300" dirty="0" smtClean="0">
                <a:solidFill>
                  <a:schemeClr val="tx1"/>
                </a:solidFill>
              </a:rPr>
              <a:t>. Los cuales se describen a continuación:</a:t>
            </a:r>
          </a:p>
          <a:p>
            <a:pPr algn="ctr"/>
            <a:endParaRPr lang="es-CO" sz="1500" dirty="0">
              <a:solidFill>
                <a:schemeClr val="tx1"/>
              </a:solidFill>
            </a:endParaRPr>
          </a:p>
          <a:p>
            <a:pPr algn="ctr"/>
            <a:endParaRPr lang="es-CO" sz="1500" dirty="0">
              <a:solidFill>
                <a:schemeClr val="tx1"/>
              </a:solidFill>
            </a:endParaRPr>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437" y="4242124"/>
            <a:ext cx="7504925" cy="2727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2147777" y="4784651"/>
            <a:ext cx="2307265" cy="2065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9" name="28 Rectángulo"/>
          <p:cNvSpPr/>
          <p:nvPr/>
        </p:nvSpPr>
        <p:spPr>
          <a:xfrm>
            <a:off x="6091823" y="4834396"/>
            <a:ext cx="2307265" cy="2065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CuadroTexto"/>
          <p:cNvSpPr txBox="1"/>
          <p:nvPr/>
        </p:nvSpPr>
        <p:spPr>
          <a:xfrm>
            <a:off x="2105245" y="4842389"/>
            <a:ext cx="2551814" cy="1938992"/>
          </a:xfrm>
          <a:prstGeom prst="rect">
            <a:avLst/>
          </a:prstGeom>
          <a:noFill/>
        </p:spPr>
        <p:txBody>
          <a:bodyPr wrap="square" rtlCol="0">
            <a:spAutoFit/>
          </a:bodyPr>
          <a:lstStyle/>
          <a:p>
            <a:r>
              <a:rPr lang="es-ES" sz="1000" dirty="0"/>
              <a:t>El </a:t>
            </a:r>
            <a:r>
              <a:rPr lang="es-ES" sz="1000" b="1" dirty="0"/>
              <a:t>paradigma empírico-analítico </a:t>
            </a:r>
            <a:r>
              <a:rPr lang="es-ES" sz="1000" dirty="0"/>
              <a:t>se fundamenta en una perspectiva epistemológica </a:t>
            </a:r>
            <a:r>
              <a:rPr lang="es-ES" sz="1000" dirty="0" smtClean="0"/>
              <a:t>objetivista, la cual privilegia </a:t>
            </a:r>
            <a:r>
              <a:rPr lang="es-ES" sz="1000" dirty="0"/>
              <a:t>al objeto o realidad, en relación con el </a:t>
            </a:r>
            <a:r>
              <a:rPr lang="es-ES" sz="1000" dirty="0" smtClean="0"/>
              <a:t>sujeto, </a:t>
            </a:r>
            <a:r>
              <a:rPr lang="es-ES" sz="1000" dirty="0"/>
              <a:t>atribuyéndole al conocimiento y a los valores un carácter externo. El objetivismo se centra en el mundo exterior, en la realidad </a:t>
            </a:r>
            <a:r>
              <a:rPr lang="es-ES" sz="1000" dirty="0" smtClean="0"/>
              <a:t>observable. La </a:t>
            </a:r>
            <a:r>
              <a:rPr lang="es-ES" sz="1000" dirty="0"/>
              <a:t>tarea del investigador es percibir esa realidad, no inventarla ni </a:t>
            </a:r>
            <a:r>
              <a:rPr lang="es-ES" sz="1000" dirty="0" smtClean="0"/>
              <a:t>crearla; es decir, rechazar </a:t>
            </a:r>
            <a:r>
              <a:rPr lang="es-ES" sz="1000" dirty="0"/>
              <a:t>la subjetividad y las creencias sobre un mundo construido cognitivamente o no natural</a:t>
            </a:r>
            <a:r>
              <a:rPr lang="es-ES" sz="1000" dirty="0" smtClean="0"/>
              <a:t>.</a:t>
            </a:r>
            <a:endParaRPr lang="es-CO" sz="1000" dirty="0"/>
          </a:p>
        </p:txBody>
      </p:sp>
      <p:sp>
        <p:nvSpPr>
          <p:cNvPr id="30" name="29 CuadroTexto"/>
          <p:cNvSpPr txBox="1"/>
          <p:nvPr/>
        </p:nvSpPr>
        <p:spPr>
          <a:xfrm>
            <a:off x="6059924" y="4821123"/>
            <a:ext cx="2551814" cy="1631216"/>
          </a:xfrm>
          <a:prstGeom prst="rect">
            <a:avLst/>
          </a:prstGeom>
          <a:noFill/>
        </p:spPr>
        <p:txBody>
          <a:bodyPr wrap="square" rtlCol="0">
            <a:spAutoFit/>
          </a:bodyPr>
          <a:lstStyle/>
          <a:p>
            <a:r>
              <a:rPr lang="es-CO" sz="1000" dirty="0"/>
              <a:t>El </a:t>
            </a:r>
            <a:r>
              <a:rPr lang="es-CO" sz="1000" b="1" dirty="0"/>
              <a:t>paradigma </a:t>
            </a:r>
            <a:r>
              <a:rPr lang="es-CO" sz="1000" b="1" dirty="0" smtClean="0"/>
              <a:t>hermenéutico </a:t>
            </a:r>
            <a:r>
              <a:rPr lang="es-CO" sz="1000" dirty="0"/>
              <a:t>se fundamenta en la subjetividad del ser humano y privilegia al sujeto del conocimiento frente a la realidad supuestamente </a:t>
            </a:r>
            <a:r>
              <a:rPr lang="es-CO" sz="1000" dirty="0" smtClean="0"/>
              <a:t>objetiva. Cuando </a:t>
            </a:r>
            <a:r>
              <a:rPr lang="es-CO" sz="1000" dirty="0"/>
              <a:t>se hace referencia al subjetivismo, se tiene en cuenta como núcleo del concepto al sujeto humano de manera individual o general, en el sentido de actor </a:t>
            </a:r>
            <a:r>
              <a:rPr lang="es-CO" sz="1000" dirty="0" smtClean="0"/>
              <a:t>social. El </a:t>
            </a:r>
            <a:r>
              <a:rPr lang="es-CO" sz="1000" dirty="0"/>
              <a:t>punto de vista de </a:t>
            </a:r>
            <a:r>
              <a:rPr lang="es-CO" sz="1000" dirty="0" smtClean="0"/>
              <a:t>la persona particular </a:t>
            </a:r>
            <a:r>
              <a:rPr lang="es-CO" sz="1000" dirty="0"/>
              <a:t>y </a:t>
            </a:r>
            <a:r>
              <a:rPr lang="es-CO" sz="1000" dirty="0" smtClean="0"/>
              <a:t>privativo, </a:t>
            </a:r>
            <a:r>
              <a:rPr lang="es-CO" sz="1000" dirty="0"/>
              <a:t>que va más allá del hecho aislado. </a:t>
            </a:r>
          </a:p>
        </p:txBody>
      </p:sp>
      <p:pic>
        <p:nvPicPr>
          <p:cNvPr id="3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2428" y="6745849"/>
            <a:ext cx="228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4640591" y="1592590"/>
            <a:ext cx="474843" cy="60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114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a:t>
            </a:r>
            <a:r>
              <a:rPr lang="es-CO" sz="1200" b="1" u="sng" dirty="0">
                <a:solidFill>
                  <a:srgbClr val="00B050"/>
                </a:solidFill>
              </a:rPr>
              <a:t>3</a:t>
            </a:r>
            <a:r>
              <a:rPr lang="es-CO" sz="1200" b="1" u="sng" dirty="0" smtClean="0">
                <a:solidFill>
                  <a:srgbClr val="00B050"/>
                </a:solidFill>
              </a:rPr>
              <a:t> del tema 1</a:t>
            </a:r>
          </a:p>
          <a:p>
            <a:r>
              <a:rPr lang="es-CO" sz="1200" dirty="0">
                <a:solidFill>
                  <a:srgbClr val="00B050"/>
                </a:solidFill>
              </a:rPr>
              <a:t>La información del  tema es una guía (no va en la pantalla); en pantalla  sí debe presentarse la información del </a:t>
            </a:r>
            <a:r>
              <a:rPr lang="es-CO" sz="1200" dirty="0" smtClean="0">
                <a:solidFill>
                  <a:srgbClr val="00B050"/>
                </a:solidFill>
              </a:rPr>
              <a:t>subtema.</a:t>
            </a:r>
          </a:p>
          <a:p>
            <a:r>
              <a:rPr lang="es-CO" sz="1200" dirty="0" smtClean="0">
                <a:solidFill>
                  <a:srgbClr val="00B050"/>
                </a:solidFill>
              </a:rPr>
              <a:t>Se </a:t>
            </a:r>
            <a:r>
              <a:rPr lang="es-CO" sz="1200" dirty="0">
                <a:solidFill>
                  <a:srgbClr val="00B050"/>
                </a:solidFill>
              </a:rPr>
              <a:t>presenta la información inicial en </a:t>
            </a:r>
            <a:r>
              <a:rPr lang="es-CO" sz="1200" dirty="0" smtClean="0">
                <a:solidFill>
                  <a:srgbClr val="00B050"/>
                </a:solidFill>
              </a:rPr>
              <a:t>un recuadro, así como la instrucción al estudiante. También se debe desarrollar un recurso interactivo tipo acordeón con cinco pestañas o botones  con base en la siguiente imagen y con los contenidos e imágenes de la tabla de la izquierda.</a:t>
            </a:r>
          </a:p>
          <a:p>
            <a:endParaRPr lang="es-CO" sz="1200" dirty="0" smtClean="0">
              <a:solidFill>
                <a:srgbClr val="00B050"/>
              </a:solidFill>
            </a:endParaRPr>
          </a:p>
          <a:p>
            <a:endParaRPr lang="es-CO" sz="1200" dirty="0">
              <a:solidFill>
                <a:srgbClr val="00B050"/>
              </a:solidFill>
            </a:endParaRPr>
          </a:p>
          <a:p>
            <a:endParaRPr lang="es-CO" sz="1200" dirty="0" smtClean="0">
              <a:solidFill>
                <a:srgbClr val="00B050"/>
              </a:solidFill>
            </a:endParaRPr>
          </a:p>
          <a:p>
            <a:endParaRPr lang="es-CO" sz="1200" dirty="0" smtClean="0">
              <a:solidFill>
                <a:srgbClr val="00B050"/>
              </a:solidFill>
            </a:endParaRPr>
          </a:p>
          <a:p>
            <a:r>
              <a:rPr lang="es-CO" sz="1200" dirty="0" smtClean="0">
                <a:solidFill>
                  <a:srgbClr val="00B050"/>
                </a:solidFill>
              </a:rPr>
              <a:t>Esta </a:t>
            </a:r>
            <a:r>
              <a:rPr lang="es-CO" sz="1200" dirty="0">
                <a:solidFill>
                  <a:srgbClr val="00B050"/>
                </a:solidFill>
              </a:rPr>
              <a:t>pantalla debe contar con un botón de </a:t>
            </a:r>
            <a:r>
              <a:rPr lang="es-CO" sz="1200" dirty="0" smtClean="0">
                <a:solidFill>
                  <a:srgbClr val="00B050"/>
                </a:solidFill>
              </a:rPr>
              <a:t>volver </a:t>
            </a:r>
            <a:r>
              <a:rPr lang="es-CO" sz="1200" dirty="0">
                <a:solidFill>
                  <a:srgbClr val="00B050"/>
                </a:solidFill>
              </a:rPr>
              <a:t>al menú, que remita al usuario y pueda continuar con la navegación del siguiente subtema.</a:t>
            </a:r>
          </a:p>
          <a:p>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b="1" dirty="0">
                <a:solidFill>
                  <a:schemeClr val="tx1"/>
                </a:solidFill>
              </a:rPr>
              <a:t>:</a:t>
            </a:r>
            <a:r>
              <a:rPr lang="es-CO" dirty="0">
                <a:solidFill>
                  <a:schemeClr val="tx1"/>
                </a:solidFill>
              </a:rPr>
              <a:t> ¿Cuál es el papel del holismo en la investigación?</a:t>
            </a:r>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3" name="2 Rectángulo"/>
          <p:cNvSpPr/>
          <p:nvPr/>
        </p:nvSpPr>
        <p:spPr>
          <a:xfrm>
            <a:off x="838200" y="4054551"/>
            <a:ext cx="1917700" cy="939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4 Rectángulo"/>
          <p:cNvSpPr/>
          <p:nvPr/>
        </p:nvSpPr>
        <p:spPr>
          <a:xfrm>
            <a:off x="3814478" y="2451100"/>
            <a:ext cx="142586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687" y="3966915"/>
            <a:ext cx="2149795" cy="90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28 Rectángulo redondeado"/>
          <p:cNvSpPr/>
          <p:nvPr/>
        </p:nvSpPr>
        <p:spPr>
          <a:xfrm>
            <a:off x="382779" y="2066768"/>
            <a:ext cx="8846286" cy="118036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El holismo es una doctrina antigua según la cual el todo, en cuanto totalidad, tiene propiedades de las que carecen sus partes constitutivas. La investigación </a:t>
            </a:r>
            <a:r>
              <a:rPr lang="es-CO" sz="1200" dirty="0" smtClean="0">
                <a:solidFill>
                  <a:schemeClr val="tx1"/>
                </a:solidFill>
              </a:rPr>
              <a:t>holística presenta </a:t>
            </a:r>
            <a:r>
              <a:rPr lang="es-CO" sz="1200" dirty="0">
                <a:solidFill>
                  <a:schemeClr val="tx1"/>
                </a:solidFill>
              </a:rPr>
              <a:t>este proceso como un sintagma de los diferentes modelos epistémicos; la concibe como un procedimiento global, evolutivo, integrador, concatenado y sinérgico, con aspectos secuenciales y simultáneos (Hurtado de Barrera, 2002</a:t>
            </a:r>
            <a:r>
              <a:rPr lang="es-CO" sz="1200" dirty="0" smtClean="0">
                <a:solidFill>
                  <a:schemeClr val="tx1"/>
                </a:solidFill>
              </a:rPr>
              <a:t>). Algunos de los principios de la holística aplicados a la investigación se describen a continuación.</a:t>
            </a:r>
          </a:p>
          <a:p>
            <a:pPr algn="ctr"/>
            <a:endParaRPr lang="es-CO" sz="1200" b="1" i="1" dirty="0">
              <a:solidFill>
                <a:schemeClr val="tx1"/>
              </a:solidFill>
            </a:endParaRPr>
          </a:p>
          <a:p>
            <a:pPr algn="ctr"/>
            <a:r>
              <a:rPr lang="es-CO" sz="1200" b="1" i="1" dirty="0" smtClean="0">
                <a:solidFill>
                  <a:schemeClr val="tx1"/>
                </a:solidFill>
              </a:rPr>
              <a:t>Haga clic en cada banderín para acceder a la información.</a:t>
            </a:r>
            <a:endParaRPr lang="es-CO" sz="800" b="1" i="1" dirty="0">
              <a:solidFill>
                <a:schemeClr val="tx1"/>
              </a:solidFill>
            </a:endParaRPr>
          </a:p>
        </p:txBody>
      </p:sp>
      <p:graphicFrame>
        <p:nvGraphicFramePr>
          <p:cNvPr id="7" name="6 Tabla"/>
          <p:cNvGraphicFramePr>
            <a:graphicFrameLocks noGrp="1"/>
          </p:cNvGraphicFramePr>
          <p:nvPr>
            <p:extLst>
              <p:ext uri="{D42A27DB-BD31-4B8C-83A1-F6EECF244321}">
                <p14:modId xmlns:p14="http://schemas.microsoft.com/office/powerpoint/2010/main" val="3464159261"/>
              </p:ext>
            </p:extLst>
          </p:nvPr>
        </p:nvGraphicFramePr>
        <p:xfrm>
          <a:off x="382779" y="3430966"/>
          <a:ext cx="8973870" cy="4297680"/>
        </p:xfrm>
        <a:graphic>
          <a:graphicData uri="http://schemas.openxmlformats.org/drawingml/2006/table">
            <a:tbl>
              <a:tblPr firstRow="1" bandRow="1">
                <a:tableStyleId>{5C22544A-7EE6-4342-B048-85BDC9FD1C3A}</a:tableStyleId>
              </a:tblPr>
              <a:tblGrid>
                <a:gridCol w="1794774"/>
                <a:gridCol w="1794774"/>
                <a:gridCol w="1794774"/>
                <a:gridCol w="1794774"/>
                <a:gridCol w="1794774"/>
              </a:tblGrid>
              <a:tr h="311694">
                <a:tc>
                  <a:txBody>
                    <a:bodyPr/>
                    <a:lstStyle/>
                    <a:p>
                      <a:pPr algn="ctr"/>
                      <a:r>
                        <a:rPr lang="es-CO" sz="1300" dirty="0" smtClean="0"/>
                        <a:t>Principio de continuidad</a:t>
                      </a:r>
                      <a:endParaRPr lang="es-CO" sz="1300" dirty="0"/>
                    </a:p>
                  </a:txBody>
                  <a:tcPr/>
                </a:tc>
                <a:tc>
                  <a:txBody>
                    <a:bodyPr/>
                    <a:lstStyle/>
                    <a:p>
                      <a:pPr algn="ctr"/>
                      <a:r>
                        <a:rPr lang="es-CO" sz="1300" dirty="0" smtClean="0"/>
                        <a:t>Principio de evolución</a:t>
                      </a:r>
                      <a:endParaRPr lang="es-CO" sz="1300" dirty="0"/>
                    </a:p>
                  </a:txBody>
                  <a:tcPr/>
                </a:tc>
                <a:tc>
                  <a:txBody>
                    <a:bodyPr/>
                    <a:lstStyle/>
                    <a:p>
                      <a:pPr algn="ctr"/>
                      <a:r>
                        <a:rPr lang="es-CO" sz="1300" dirty="0" smtClean="0"/>
                        <a:t>Principio holográfico</a:t>
                      </a:r>
                      <a:endParaRPr lang="es-CO" sz="1300" dirty="0"/>
                    </a:p>
                  </a:txBody>
                  <a:tcPr/>
                </a:tc>
                <a:tc>
                  <a:txBody>
                    <a:bodyPr/>
                    <a:lstStyle/>
                    <a:p>
                      <a:pPr algn="ctr"/>
                      <a:r>
                        <a:rPr lang="es-CO" sz="1300" dirty="0" smtClean="0"/>
                        <a:t>Principio del conocimiento fenomenológico</a:t>
                      </a:r>
                      <a:endParaRPr lang="es-CO" sz="1300" dirty="0"/>
                    </a:p>
                  </a:txBody>
                  <a:tcPr/>
                </a:tc>
                <a:tc>
                  <a:txBody>
                    <a:bodyPr/>
                    <a:lstStyle/>
                    <a:p>
                      <a:pPr algn="ctr"/>
                      <a:r>
                        <a:rPr lang="es-CO" sz="1300" dirty="0" smtClean="0"/>
                        <a:t>Principio de integralidad</a:t>
                      </a:r>
                      <a:endParaRPr lang="es-CO" sz="1300" dirty="0"/>
                    </a:p>
                  </a:txBody>
                  <a:tcPr/>
                </a:tc>
              </a:tr>
              <a:tr h="546690">
                <a:tc>
                  <a:txBody>
                    <a:bodyPr/>
                    <a:lstStyle/>
                    <a:p>
                      <a:pPr algn="l"/>
                      <a:r>
                        <a:rPr lang="es-CO" sz="1050" dirty="0" smtClean="0"/>
                        <a:t>Según este principio, la investigación es un proceso continuo que intenta abordar un evento cualquiera, como evento en sí y, a su vez, como evidencia de la totalidad. Como proceso, la investigación no tiene fronteras o divisiones en sí misma. Una investigación tiene sentido en sí misma, pero fundamentalmente por lo que le antecede y también por el futuro investigativo que contiene. </a:t>
                      </a:r>
                    </a:p>
                    <a:p>
                      <a:pPr algn="l"/>
                      <a:endParaRPr lang="es-CO" sz="1050" dirty="0" smtClean="0"/>
                    </a:p>
                    <a:p>
                      <a:pPr algn="l"/>
                      <a:endParaRPr lang="es-CO" sz="1050" dirty="0" smtClean="0"/>
                    </a:p>
                    <a:p>
                      <a:pPr algn="l"/>
                      <a:endParaRPr lang="es-CO" sz="1050" dirty="0" smtClean="0"/>
                    </a:p>
                    <a:p>
                      <a:pPr algn="l"/>
                      <a:endParaRPr lang="es-CO" sz="1050" dirty="0" smtClean="0"/>
                    </a:p>
                    <a:p>
                      <a:pPr algn="l"/>
                      <a:endParaRPr lang="es-CO" sz="1050" dirty="0" smtClean="0"/>
                    </a:p>
                    <a:p>
                      <a:pPr algn="l"/>
                      <a:endParaRPr lang="es-CO" sz="1050" dirty="0" smtClean="0"/>
                    </a:p>
                    <a:p>
                      <a:pPr algn="l"/>
                      <a:endParaRPr lang="es-CO" sz="1050" dirty="0"/>
                    </a:p>
                  </a:txBody>
                  <a:tcPr/>
                </a:tc>
                <a:tc>
                  <a:txBody>
                    <a:bodyPr/>
                    <a:lstStyle/>
                    <a:p>
                      <a:r>
                        <a:rPr lang="es-CO" sz="1100" dirty="0" smtClean="0"/>
                        <a:t>El proceso de investigación transcurre en el devenir de la humanidad, por lo que es expresión de su propio proceso evolutivo; por esto, los niveles de conocimiento que la humanidad alcanza en los distintos momentos de la historia son manifestación del propio desarrollo interior que esta ha ido logrando a lo largo de su evolución.</a:t>
                      </a:r>
                      <a:endParaRPr lang="es-CO" sz="1100" dirty="0"/>
                    </a:p>
                  </a:txBody>
                  <a:tcPr/>
                </a:tc>
                <a:tc>
                  <a:txBody>
                    <a:bodyPr/>
                    <a:lstStyle/>
                    <a:p>
                      <a:r>
                        <a:rPr lang="es-CO" sz="1100" dirty="0" smtClean="0"/>
                        <a:t>Según el principio de que cada evento de un campo contiene y refleja la totalidad del campo, en investigación holística cada aspecto y momento de la investigación contiene y refleja la investigación completa y es coherente y armónico con el todo. </a:t>
                      </a:r>
                    </a:p>
                    <a:p>
                      <a:endParaRPr lang="es-CO" sz="1100" dirty="0" smtClean="0"/>
                    </a:p>
                  </a:txBody>
                  <a:tcPr/>
                </a:tc>
                <a:tc>
                  <a:txBody>
                    <a:bodyPr/>
                    <a:lstStyle/>
                    <a:p>
                      <a:r>
                        <a:rPr lang="es-CO" sz="1100" dirty="0" smtClean="0"/>
                        <a:t>Toda investigación es realizada por una persona está inserta dentro de un contexto y vive en una situación particular. Por lo tanto, no es posible olvidar que cada investigación será abordada con los recursos, motivaciones, interpretaciones, modelos teóricos y enfoques propios de la persona que la lleva a cabo.</a:t>
                      </a:r>
                      <a:endParaRPr lang="es-CO" sz="1100" dirty="0"/>
                    </a:p>
                  </a:txBody>
                  <a:tcPr/>
                </a:tc>
                <a:tc>
                  <a:txBody>
                    <a:bodyPr/>
                    <a:lstStyle/>
                    <a:p>
                      <a:r>
                        <a:rPr lang="es-CO" sz="1100" dirty="0" smtClean="0"/>
                        <a:t>El paradigma holístico abre una ventana novedosa que motiva y estimula a los aportes propios y universales y ayuda al investigador a comprender las distintas fases por las que atraviesan los procesos creativos de la investigación. </a:t>
                      </a:r>
                      <a:endParaRPr lang="es-CO" sz="1100" dirty="0"/>
                    </a:p>
                  </a:txBody>
                  <a:tcPr/>
                </a:tc>
              </a:tr>
            </a:tbl>
          </a:graphicData>
        </a:graphic>
      </p:graphicFrame>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464" y="7872051"/>
            <a:ext cx="228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602" y="6628947"/>
            <a:ext cx="1518211" cy="99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9317" y="6643461"/>
            <a:ext cx="1558249" cy="9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1874" y="6506287"/>
            <a:ext cx="1515153" cy="114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7072" y="6625723"/>
            <a:ext cx="1578757" cy="102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3186" y="6586113"/>
            <a:ext cx="1600393" cy="103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24 CuadroTexto"/>
          <p:cNvSpPr txBox="1"/>
          <p:nvPr/>
        </p:nvSpPr>
        <p:spPr>
          <a:xfrm>
            <a:off x="482602" y="6628947"/>
            <a:ext cx="1494536" cy="261610"/>
          </a:xfrm>
          <a:prstGeom prst="rect">
            <a:avLst/>
          </a:prstGeom>
          <a:noFill/>
        </p:spPr>
        <p:txBody>
          <a:bodyPr wrap="square" rtlCol="0">
            <a:spAutoFit/>
          </a:bodyPr>
          <a:lstStyle/>
          <a:p>
            <a:r>
              <a:rPr lang="es-CO" sz="1100" dirty="0">
                <a:solidFill>
                  <a:schemeClr val="bg1"/>
                </a:solidFill>
              </a:rPr>
              <a:t>580047151</a:t>
            </a:r>
          </a:p>
        </p:txBody>
      </p:sp>
      <p:sp>
        <p:nvSpPr>
          <p:cNvPr id="26" name="25 CuadroTexto"/>
          <p:cNvSpPr txBox="1"/>
          <p:nvPr/>
        </p:nvSpPr>
        <p:spPr>
          <a:xfrm>
            <a:off x="2259317" y="6643461"/>
            <a:ext cx="1494536" cy="261610"/>
          </a:xfrm>
          <a:prstGeom prst="rect">
            <a:avLst/>
          </a:prstGeom>
          <a:noFill/>
        </p:spPr>
        <p:txBody>
          <a:bodyPr wrap="square" rtlCol="0">
            <a:spAutoFit/>
          </a:bodyPr>
          <a:lstStyle/>
          <a:p>
            <a:r>
              <a:rPr lang="es-CO" sz="1100" dirty="0">
                <a:solidFill>
                  <a:schemeClr val="bg1"/>
                </a:solidFill>
              </a:rPr>
              <a:t>185143433</a:t>
            </a:r>
          </a:p>
        </p:txBody>
      </p:sp>
      <p:sp>
        <p:nvSpPr>
          <p:cNvPr id="27" name="26 CuadroTexto"/>
          <p:cNvSpPr txBox="1"/>
          <p:nvPr/>
        </p:nvSpPr>
        <p:spPr>
          <a:xfrm>
            <a:off x="4122491" y="6512656"/>
            <a:ext cx="1494536" cy="261610"/>
          </a:xfrm>
          <a:prstGeom prst="rect">
            <a:avLst/>
          </a:prstGeom>
          <a:noFill/>
        </p:spPr>
        <p:txBody>
          <a:bodyPr wrap="square" rtlCol="0">
            <a:spAutoFit/>
          </a:bodyPr>
          <a:lstStyle/>
          <a:p>
            <a:r>
              <a:rPr lang="es-CO" sz="1100" dirty="0"/>
              <a:t>381220606</a:t>
            </a:r>
          </a:p>
        </p:txBody>
      </p:sp>
      <p:sp>
        <p:nvSpPr>
          <p:cNvPr id="28" name="27 CuadroTexto"/>
          <p:cNvSpPr txBox="1"/>
          <p:nvPr/>
        </p:nvSpPr>
        <p:spPr>
          <a:xfrm>
            <a:off x="5866831" y="6625723"/>
            <a:ext cx="1494536" cy="261610"/>
          </a:xfrm>
          <a:prstGeom prst="rect">
            <a:avLst/>
          </a:prstGeom>
          <a:noFill/>
        </p:spPr>
        <p:txBody>
          <a:bodyPr wrap="square" rtlCol="0">
            <a:spAutoFit/>
          </a:bodyPr>
          <a:lstStyle/>
          <a:p>
            <a:r>
              <a:rPr lang="es-CO" sz="1100" dirty="0">
                <a:solidFill>
                  <a:schemeClr val="bg1"/>
                </a:solidFill>
              </a:rPr>
              <a:t>445697680</a:t>
            </a:r>
          </a:p>
        </p:txBody>
      </p:sp>
      <p:sp>
        <p:nvSpPr>
          <p:cNvPr id="30" name="29 CuadroTexto"/>
          <p:cNvSpPr txBox="1"/>
          <p:nvPr/>
        </p:nvSpPr>
        <p:spPr>
          <a:xfrm>
            <a:off x="7643186" y="6586113"/>
            <a:ext cx="1494536" cy="261610"/>
          </a:xfrm>
          <a:prstGeom prst="rect">
            <a:avLst/>
          </a:prstGeom>
          <a:noFill/>
        </p:spPr>
        <p:txBody>
          <a:bodyPr wrap="square" rtlCol="0">
            <a:spAutoFit/>
          </a:bodyPr>
          <a:lstStyle/>
          <a:p>
            <a:r>
              <a:rPr lang="es-CO" sz="1100" dirty="0"/>
              <a:t>613363325</a:t>
            </a:r>
          </a:p>
        </p:txBody>
      </p:sp>
    </p:spTree>
    <p:extLst>
      <p:ext uri="{BB962C8B-B14F-4D97-AF65-F5344CB8AC3E}">
        <p14:creationId xmlns:p14="http://schemas.microsoft.com/office/powerpoint/2010/main" val="3898760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72292" y="1460248"/>
            <a:ext cx="2461530" cy="4196221"/>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4 del tema 1</a:t>
            </a:r>
          </a:p>
          <a:p>
            <a:r>
              <a:rPr lang="es-CO" sz="1200" dirty="0" smtClean="0">
                <a:solidFill>
                  <a:srgbClr val="00B050"/>
                </a:solidFill>
              </a:rPr>
              <a:t>Debe aparecer en pantalla el nombre del tema, en este caso «Reto tema 1». Luego, se debe presentar la información introductoria mediante un recuadro y desarrollar una actividad  interactiva de completar el enunciado con la elección de la repuesta de una lista desplegable. </a:t>
            </a:r>
          </a:p>
          <a:p>
            <a:r>
              <a:rPr lang="es-CO" sz="1200" dirty="0" smtClean="0">
                <a:solidFill>
                  <a:srgbClr val="00B050"/>
                </a:solidFill>
              </a:rPr>
              <a:t>Los enunciados se deben presentar mediante pestañas. En la tabla de la izquierda se presenta el enunciado con el espacio y en la otra columna la respuesta correcta con color rojo y dos distractores. Las retroalimentaciones son las siguientes:</a:t>
            </a:r>
          </a:p>
          <a:p>
            <a:r>
              <a:rPr lang="es-CO" sz="1200" b="1" dirty="0" smtClean="0"/>
              <a:t>Respuesta correcta</a:t>
            </a:r>
          </a:p>
          <a:p>
            <a:r>
              <a:rPr lang="es-CO" sz="1200" b="1" dirty="0" smtClean="0"/>
              <a:t>1. ¡Buen trabajo! </a:t>
            </a:r>
            <a:r>
              <a:rPr lang="es-CO" sz="1200" dirty="0"/>
              <a:t>Dentro del campo de la investigación existe una diversidad de </a:t>
            </a:r>
            <a:r>
              <a:rPr lang="es-CO" sz="1200" dirty="0" smtClean="0"/>
              <a:t>métodos para </a:t>
            </a:r>
            <a:r>
              <a:rPr lang="es-CO" sz="1200" dirty="0"/>
              <a:t>ayudar al investigador a lograr estudiar el problema que se ha planteado.</a:t>
            </a:r>
          </a:p>
          <a:p>
            <a:r>
              <a:rPr lang="es-CO" sz="1200" b="1" dirty="0" smtClean="0"/>
              <a:t>2. ¡Muy bien! </a:t>
            </a:r>
            <a:r>
              <a:rPr lang="es-CO" sz="1200" dirty="0"/>
              <a:t>La metodología </a:t>
            </a:r>
            <a:r>
              <a:rPr lang="es-CO" sz="1200" dirty="0" smtClean="0"/>
              <a:t>cuantitativa </a:t>
            </a:r>
            <a:r>
              <a:rPr lang="es-CO" sz="1200" dirty="0"/>
              <a:t>trata de identificar la naturaleza profunda de las realidades, el sistema de relaciones, la estructura dinámica.</a:t>
            </a:r>
          </a:p>
          <a:p>
            <a:r>
              <a:rPr lang="es-CO" sz="1200" b="1" dirty="0" smtClean="0"/>
              <a:t>3. ¡Excelente</a:t>
            </a:r>
            <a:r>
              <a:rPr lang="es-CO" sz="1200" b="1" dirty="0"/>
              <a:t>! </a:t>
            </a:r>
            <a:r>
              <a:rPr lang="es-CO" sz="1200" dirty="0"/>
              <a:t>Según el principio de </a:t>
            </a:r>
            <a:r>
              <a:rPr lang="es-CO" sz="1200" dirty="0" smtClean="0"/>
              <a:t>continuidad, </a:t>
            </a:r>
            <a:r>
              <a:rPr lang="es-CO" sz="1200" dirty="0"/>
              <a:t>la investigación es un proceso continuo que intenta abordar un evento cualquiera, como evento en sí y, a su vez, como evidencia de la totalidad</a:t>
            </a:r>
            <a:r>
              <a:rPr lang="es-CO" sz="1200" dirty="0" smtClean="0"/>
              <a:t>.</a:t>
            </a:r>
          </a:p>
          <a:p>
            <a:r>
              <a:rPr lang="es-CO" sz="1200" b="1" dirty="0"/>
              <a:t>Respuesta </a:t>
            </a:r>
            <a:r>
              <a:rPr lang="es-CO" sz="1200" b="1" dirty="0" smtClean="0"/>
              <a:t>incorrecta</a:t>
            </a:r>
            <a:endParaRPr lang="es-CO" sz="1200" b="1" dirty="0"/>
          </a:p>
          <a:p>
            <a:r>
              <a:rPr lang="es-CO" sz="1200" dirty="0" smtClean="0"/>
              <a:t>Incorrecto. </a:t>
            </a:r>
            <a:r>
              <a:rPr lang="es-ES" sz="1200" dirty="0"/>
              <a:t>Parece que falta un poco de claridad sobre </a:t>
            </a:r>
            <a:r>
              <a:rPr lang="es-ES" sz="1200" dirty="0" smtClean="0"/>
              <a:t>la l</a:t>
            </a:r>
            <a:r>
              <a:rPr lang="es-CO" sz="1200" dirty="0" smtClean="0"/>
              <a:t>ógica </a:t>
            </a:r>
            <a:r>
              <a:rPr lang="es-CO" sz="1200" dirty="0"/>
              <a:t>y paradigmas epistemológicos de la </a:t>
            </a:r>
            <a:r>
              <a:rPr lang="es-CO" sz="1200" dirty="0" smtClean="0"/>
              <a:t>investigación.</a:t>
            </a:r>
            <a:r>
              <a:rPr lang="es-ES" sz="1200" dirty="0" smtClean="0"/>
              <a:t> </a:t>
            </a:r>
            <a:r>
              <a:rPr lang="es-ES" sz="1200" dirty="0"/>
              <a:t>Le recomendamos </a:t>
            </a:r>
            <a:r>
              <a:rPr lang="es-ES" sz="1200" dirty="0" smtClean="0"/>
              <a:t>revisar </a:t>
            </a:r>
            <a:r>
              <a:rPr lang="es-ES" sz="1200" dirty="0"/>
              <a:t>nuevamente </a:t>
            </a:r>
            <a:r>
              <a:rPr lang="es-ES" sz="1200" dirty="0" smtClean="0"/>
              <a:t>los contenidos para </a:t>
            </a:r>
            <a:r>
              <a:rPr lang="es-ES" sz="1200" dirty="0"/>
              <a:t>aclarar dudas.</a:t>
            </a:r>
            <a:endParaRPr lang="es-CO" sz="1200" dirty="0" smtClean="0"/>
          </a:p>
          <a:p>
            <a:r>
              <a:rPr lang="es-CO" sz="1200" dirty="0">
                <a:solidFill>
                  <a:srgbClr val="00B050"/>
                </a:solidFill>
              </a:rPr>
              <a:t>Incluir el botón para bajar (esto en caso de que no se deje la navegación con la barra de desplazamiento). </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a:xfrm>
            <a:off x="71438" y="1314451"/>
            <a:ext cx="9429750" cy="1710975"/>
          </a:xfrm>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b="1" dirty="0">
                <a:solidFill>
                  <a:schemeClr val="tx1"/>
                </a:solidFill>
              </a:rPr>
              <a:t>:</a:t>
            </a:r>
            <a:r>
              <a:rPr lang="es-CO" dirty="0">
                <a:solidFill>
                  <a:schemeClr val="tx1"/>
                </a:solidFill>
              </a:rPr>
              <a:t> </a:t>
            </a:r>
            <a:r>
              <a:rPr lang="es-CO" dirty="0" smtClean="0">
                <a:solidFill>
                  <a:schemeClr val="tx1"/>
                </a:solidFill>
              </a:rPr>
              <a:t>Reto tema 1</a:t>
            </a:r>
            <a:endParaRPr lang="es-CO" dirty="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9" name="28 Rectángulo redondeado"/>
          <p:cNvSpPr/>
          <p:nvPr/>
        </p:nvSpPr>
        <p:spPr>
          <a:xfrm>
            <a:off x="609063" y="1932010"/>
            <a:ext cx="8687337" cy="106519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550" dirty="0" smtClean="0">
                <a:solidFill>
                  <a:schemeClr val="tx1"/>
                </a:solidFill>
              </a:rPr>
              <a:t>Es </a:t>
            </a:r>
            <a:r>
              <a:rPr lang="es-CO" sz="1550" dirty="0">
                <a:solidFill>
                  <a:schemeClr val="tx1"/>
                </a:solidFill>
              </a:rPr>
              <a:t>momento de poner a prueba lo </a:t>
            </a:r>
            <a:r>
              <a:rPr lang="es-CO" sz="1550" dirty="0" smtClean="0">
                <a:solidFill>
                  <a:schemeClr val="tx1"/>
                </a:solidFill>
              </a:rPr>
              <a:t>aprendido, resolviendo el siguiente ejercicio. De las listas desplegables, elija la opción que completa correctamente cada uno de los siguientes enunciados. Recuerde que esta actividad no tiene calificación, solo es un repaso de los contenidos vistos y permite que autoevalúe su aprendizaje.</a:t>
            </a:r>
            <a:endParaRPr lang="es-CO" sz="1550" dirty="0">
              <a:solidFill>
                <a:schemeClr val="tx1"/>
              </a:solidFill>
            </a:endParaRPr>
          </a:p>
        </p:txBody>
      </p:sp>
      <p:graphicFrame>
        <p:nvGraphicFramePr>
          <p:cNvPr id="4" name="3 Tabla"/>
          <p:cNvGraphicFramePr>
            <a:graphicFrameLocks noGrp="1"/>
          </p:cNvGraphicFramePr>
          <p:nvPr>
            <p:extLst>
              <p:ext uri="{D42A27DB-BD31-4B8C-83A1-F6EECF244321}">
                <p14:modId xmlns:p14="http://schemas.microsoft.com/office/powerpoint/2010/main" val="2979861822"/>
              </p:ext>
            </p:extLst>
          </p:nvPr>
        </p:nvGraphicFramePr>
        <p:xfrm>
          <a:off x="139698" y="3170766"/>
          <a:ext cx="9458096" cy="3562210"/>
        </p:xfrm>
        <a:graphic>
          <a:graphicData uri="http://schemas.openxmlformats.org/drawingml/2006/table">
            <a:tbl>
              <a:tblPr firstRow="1" bandRow="1">
                <a:tableStyleId>{5C22544A-7EE6-4342-B048-85BDC9FD1C3A}</a:tableStyleId>
              </a:tblPr>
              <a:tblGrid>
                <a:gridCol w="6515102"/>
                <a:gridCol w="2942994"/>
              </a:tblGrid>
              <a:tr h="1186745">
                <a:tc>
                  <a:txBody>
                    <a:bodyPr/>
                    <a:lstStyle/>
                    <a:p>
                      <a:r>
                        <a:rPr lang="es-CO" b="0" dirty="0" smtClean="0">
                          <a:solidFill>
                            <a:schemeClr val="tx1"/>
                          </a:solidFill>
                        </a:rPr>
                        <a:t>1. Dentro del campo de la investigación existe una diversidad de __________</a:t>
                      </a:r>
                      <a:r>
                        <a:rPr lang="es-CO" b="0" baseline="0" dirty="0" smtClean="0">
                          <a:solidFill>
                            <a:schemeClr val="tx1"/>
                          </a:solidFill>
                        </a:rPr>
                        <a:t> </a:t>
                      </a:r>
                      <a:r>
                        <a:rPr lang="es-CO" b="0" dirty="0" smtClean="0">
                          <a:solidFill>
                            <a:schemeClr val="tx1"/>
                          </a:solidFill>
                        </a:rPr>
                        <a:t>para ayudar al investigador a lograr estudiar el problema que se ha planteado.</a:t>
                      </a:r>
                      <a:endParaRPr lang="es-CO" b="0" dirty="0">
                        <a:solidFill>
                          <a:schemeClr val="tx1"/>
                        </a:solidFill>
                      </a:endParaRPr>
                    </a:p>
                  </a:txBody>
                  <a:tcPr>
                    <a:solidFill>
                      <a:schemeClr val="accent1">
                        <a:lumMod val="40000"/>
                        <a:lumOff val="60000"/>
                      </a:schemeClr>
                    </a:solidFill>
                  </a:tcPr>
                </a:tc>
                <a:tc>
                  <a:txBody>
                    <a:bodyPr/>
                    <a:lstStyle/>
                    <a:p>
                      <a:r>
                        <a:rPr lang="es-CO" b="0" dirty="0" smtClean="0">
                          <a:solidFill>
                            <a:srgbClr val="FF0000"/>
                          </a:solidFill>
                        </a:rPr>
                        <a:t>métodos</a:t>
                      </a:r>
                    </a:p>
                    <a:p>
                      <a:r>
                        <a:rPr lang="es-CO" b="0" dirty="0" smtClean="0">
                          <a:solidFill>
                            <a:schemeClr val="tx1"/>
                          </a:solidFill>
                        </a:rPr>
                        <a:t>pistas</a:t>
                      </a:r>
                    </a:p>
                    <a:p>
                      <a:r>
                        <a:rPr lang="es-CO" b="0" dirty="0" smtClean="0">
                          <a:solidFill>
                            <a:schemeClr val="tx1"/>
                          </a:solidFill>
                        </a:rPr>
                        <a:t>información</a:t>
                      </a:r>
                      <a:r>
                        <a:rPr lang="es-CO" dirty="0" smtClean="0"/>
                        <a:t> </a:t>
                      </a:r>
                      <a:endParaRPr lang="es-CO" dirty="0"/>
                    </a:p>
                  </a:txBody>
                  <a:tcPr>
                    <a:solidFill>
                      <a:schemeClr val="accent1">
                        <a:lumMod val="40000"/>
                        <a:lumOff val="60000"/>
                      </a:schemeClr>
                    </a:solidFill>
                  </a:tcPr>
                </a:tc>
              </a:tr>
              <a:tr h="1186745">
                <a:tc>
                  <a:txBody>
                    <a:bodyPr/>
                    <a:lstStyle/>
                    <a:p>
                      <a:r>
                        <a:rPr lang="es-CO" dirty="0" smtClean="0"/>
                        <a:t>2. La metodología __________ trata de identificar la naturaleza profunda de las realidades, el sistema de relaciones, la estructura dinámica.</a:t>
                      </a:r>
                    </a:p>
                    <a:p>
                      <a:endParaRPr lang="es-CO" dirty="0"/>
                    </a:p>
                  </a:txBody>
                  <a:tcPr>
                    <a:solidFill>
                      <a:schemeClr val="accent1">
                        <a:lumMod val="40000"/>
                        <a:lumOff val="60000"/>
                      </a:schemeClr>
                    </a:solidFill>
                  </a:tcPr>
                </a:tc>
                <a:tc>
                  <a:txBody>
                    <a:bodyPr/>
                    <a:lstStyle/>
                    <a:p>
                      <a:r>
                        <a:rPr lang="es-CO" dirty="0" smtClean="0">
                          <a:solidFill>
                            <a:srgbClr val="FF0000"/>
                          </a:solidFill>
                        </a:rPr>
                        <a:t>cuantitativa</a:t>
                      </a:r>
                    </a:p>
                    <a:p>
                      <a:r>
                        <a:rPr lang="es-CO" dirty="0" smtClean="0"/>
                        <a:t>cualitativa</a:t>
                      </a:r>
                    </a:p>
                    <a:p>
                      <a:r>
                        <a:rPr lang="es-CO" dirty="0" smtClean="0"/>
                        <a:t>experimental</a:t>
                      </a:r>
                      <a:endParaRPr lang="es-CO" dirty="0"/>
                    </a:p>
                  </a:txBody>
                  <a:tcPr>
                    <a:solidFill>
                      <a:schemeClr val="accent1">
                        <a:lumMod val="40000"/>
                        <a:lumOff val="60000"/>
                      </a:schemeClr>
                    </a:solidFill>
                  </a:tcPr>
                </a:tc>
              </a:tr>
              <a:tr h="1186745">
                <a:tc>
                  <a:txBody>
                    <a:bodyPr/>
                    <a:lstStyle/>
                    <a:p>
                      <a:r>
                        <a:rPr lang="es-CO" dirty="0" smtClean="0"/>
                        <a:t>3. Según el principio de __________, la investigación es un proceso continuo que intenta abordar un evento cualquiera, como evento en sí y, a su vez, como evidencia de la totalidad. </a:t>
                      </a:r>
                      <a:endParaRPr lang="es-CO" dirty="0"/>
                    </a:p>
                  </a:txBody>
                  <a:tcPr>
                    <a:solidFill>
                      <a:schemeClr val="accent1">
                        <a:lumMod val="40000"/>
                        <a:lumOff val="60000"/>
                      </a:schemeClr>
                    </a:solidFill>
                  </a:tcPr>
                </a:tc>
                <a:tc>
                  <a:txBody>
                    <a:bodyPr/>
                    <a:lstStyle/>
                    <a:p>
                      <a:r>
                        <a:rPr lang="es-CO" dirty="0" smtClean="0">
                          <a:solidFill>
                            <a:srgbClr val="FF0000"/>
                          </a:solidFill>
                        </a:rPr>
                        <a:t>continuidad</a:t>
                      </a:r>
                    </a:p>
                    <a:p>
                      <a:r>
                        <a:rPr lang="es-CO" dirty="0" smtClean="0"/>
                        <a:t>evolución</a:t>
                      </a:r>
                    </a:p>
                    <a:p>
                      <a:r>
                        <a:rPr lang="es-CO" dirty="0" smtClean="0"/>
                        <a:t>integridad</a:t>
                      </a:r>
                      <a:endParaRPr lang="es-CO" dirty="0"/>
                    </a:p>
                  </a:txBody>
                  <a:tcPr>
                    <a:solidFill>
                      <a:schemeClr val="accent1">
                        <a:lumMod val="40000"/>
                        <a:lumOff val="60000"/>
                      </a:schemeClr>
                    </a:solidFill>
                  </a:tcPr>
                </a:tc>
              </a:tr>
            </a:tbl>
          </a:graphicData>
        </a:graphic>
      </p:graphicFrame>
      <p:pic>
        <p:nvPicPr>
          <p:cNvPr id="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065154" y="6631224"/>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308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4 del tema 1</a:t>
            </a:r>
          </a:p>
          <a:p>
            <a:r>
              <a:rPr lang="es-CO" sz="1200" dirty="0" smtClean="0">
                <a:solidFill>
                  <a:srgbClr val="00B050"/>
                </a:solidFill>
              </a:rPr>
              <a:t>Debe aparecer en pantalla el  personaje con el globo de diálogo con la información de la izquierda.</a:t>
            </a:r>
          </a:p>
          <a:p>
            <a:r>
              <a:rPr lang="es-CO" sz="1200" dirty="0" smtClean="0">
                <a:solidFill>
                  <a:srgbClr val="00B050"/>
                </a:solidFill>
              </a:rPr>
              <a:t>Esta pantalla debe contar con un botón de arriba y otro de volver al menú principal o </a:t>
            </a:r>
            <a:r>
              <a:rPr lang="es-CO" sz="1200" i="1" dirty="0" smtClean="0">
                <a:solidFill>
                  <a:srgbClr val="00B050"/>
                </a:solidFill>
              </a:rPr>
              <a:t>home</a:t>
            </a:r>
            <a:r>
              <a:rPr lang="es-CO" sz="1200" dirty="0" smtClean="0">
                <a:solidFill>
                  <a:srgbClr val="00B050"/>
                </a:solidFill>
              </a:rPr>
              <a:t>, en donde el usuario podrá continuar con la navegación del segundo tema.</a:t>
            </a:r>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a:xfrm>
            <a:off x="71438" y="1314451"/>
            <a:ext cx="9429750" cy="1710975"/>
          </a:xfrm>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r>
              <a:rPr lang="es-CO" b="1" dirty="0" smtClean="0">
                <a:solidFill>
                  <a:schemeClr val="tx1"/>
                </a:solidFill>
              </a:rPr>
              <a:t>Subtema</a:t>
            </a:r>
            <a:r>
              <a:rPr lang="es-CO" b="1" dirty="0">
                <a:solidFill>
                  <a:schemeClr val="tx1"/>
                </a:solidFill>
              </a:rPr>
              <a:t>:</a:t>
            </a:r>
            <a:r>
              <a:rPr lang="es-CO" dirty="0">
                <a:solidFill>
                  <a:schemeClr val="tx1"/>
                </a:solidFill>
              </a:rPr>
              <a:t> </a:t>
            </a:r>
            <a:r>
              <a:rPr lang="es-CO" dirty="0" smtClean="0">
                <a:solidFill>
                  <a:schemeClr val="tx1"/>
                </a:solidFill>
              </a:rPr>
              <a:t>Reto tema 1</a:t>
            </a:r>
            <a:endParaRPr lang="es-CO" dirty="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3" name="2 Rectángulo"/>
          <p:cNvSpPr/>
          <p:nvPr/>
        </p:nvSpPr>
        <p:spPr>
          <a:xfrm>
            <a:off x="4181880" y="2514242"/>
            <a:ext cx="1866900" cy="1018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64465" y="1756221"/>
            <a:ext cx="4231756" cy="509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25 CuadroTexto"/>
          <p:cNvSpPr txBox="1"/>
          <p:nvPr/>
        </p:nvSpPr>
        <p:spPr>
          <a:xfrm>
            <a:off x="4235949" y="2032954"/>
            <a:ext cx="2242572" cy="1277273"/>
          </a:xfrm>
          <a:prstGeom prst="rect">
            <a:avLst/>
          </a:prstGeom>
          <a:noFill/>
        </p:spPr>
        <p:txBody>
          <a:bodyPr wrap="square" rtlCol="0">
            <a:spAutoFit/>
          </a:bodyPr>
          <a:lstStyle/>
          <a:p>
            <a:pPr algn="ctr"/>
            <a:r>
              <a:rPr lang="es-CO" sz="1100" dirty="0" smtClean="0"/>
              <a:t>¡Qué buen trabajo! Antes de continuar con el del tema 2 del módulo, le invitamos  a desarrollar </a:t>
            </a:r>
            <a:r>
              <a:rPr lang="es-CO" sz="1100" dirty="0"/>
              <a:t>las actividades establecidas por el </a:t>
            </a:r>
            <a:r>
              <a:rPr lang="es-CO" sz="1100" dirty="0" smtClean="0"/>
              <a:t>tutor. En </a:t>
            </a:r>
            <a:r>
              <a:rPr lang="es-CO" sz="1100" dirty="0"/>
              <a:t>la plataforma virtual de </a:t>
            </a:r>
            <a:r>
              <a:rPr lang="es-CO" sz="1100" dirty="0" smtClean="0"/>
              <a:t>aprendizaje encontrará todas las indicaciones.</a:t>
            </a:r>
            <a:endParaRPr lang="es-CO" sz="11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6365" y="5670912"/>
            <a:ext cx="1051794" cy="111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818391" y="1198890"/>
            <a:ext cx="474843" cy="60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43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200" dirty="0"/>
              <a:t>Establece las características generales  del </a:t>
            </a:r>
            <a:r>
              <a:rPr lang="es-CO" sz="1200" dirty="0" smtClean="0"/>
              <a:t>método </a:t>
            </a:r>
            <a:r>
              <a:rPr lang="es-CO" sz="1200" dirty="0"/>
              <a:t>científico y las funciones de la </a:t>
            </a:r>
            <a:r>
              <a:rPr lang="es-CO" sz="1200" dirty="0" smtClean="0"/>
              <a:t>investigación.</a:t>
            </a:r>
            <a:endParaRPr lang="es-CO" sz="120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Menú tema 2</a:t>
            </a:r>
          </a:p>
          <a:p>
            <a:r>
              <a:rPr lang="es-CO" sz="1200" dirty="0" smtClean="0">
                <a:solidFill>
                  <a:srgbClr val="00B050"/>
                </a:solidFill>
              </a:rPr>
              <a:t>Se presenta el personaje  con </a:t>
            </a:r>
            <a:r>
              <a:rPr lang="es-CO" sz="1200" dirty="0">
                <a:solidFill>
                  <a:srgbClr val="00B050"/>
                </a:solidFill>
              </a:rPr>
              <a:t>u</a:t>
            </a:r>
            <a:r>
              <a:rPr lang="es-CO" sz="1200" dirty="0" smtClean="0">
                <a:solidFill>
                  <a:srgbClr val="00B050"/>
                </a:solidFill>
              </a:rPr>
              <a:t>n cuadro de diálogo como se muestra a la izquierda.</a:t>
            </a:r>
          </a:p>
          <a:p>
            <a:r>
              <a:rPr lang="es-CO" sz="1200" dirty="0" smtClean="0">
                <a:solidFill>
                  <a:srgbClr val="00B050"/>
                </a:solidFill>
              </a:rPr>
              <a:t>El esquema de la izquierda representa el menú de navegación de los subtemas y el reto del tema 2. Los títulos de los botones son los siguientes:</a:t>
            </a:r>
          </a:p>
          <a:p>
            <a:pPr marL="342900" indent="-342900">
              <a:spcBef>
                <a:spcPts val="0"/>
              </a:spcBef>
              <a:buFont typeface="Arial" pitchFamily="34" charset="0"/>
              <a:buChar char="•"/>
            </a:pPr>
            <a:endParaRPr lang="es-CO" sz="1200" dirty="0" smtClean="0">
              <a:latin typeface="Arial" pitchFamily="34" charset="0"/>
              <a:ea typeface="Verdana" panose="020B0604030504040204" pitchFamily="34" charset="0"/>
              <a:cs typeface="Arial" pitchFamily="34" charset="0"/>
            </a:endParaRPr>
          </a:p>
          <a:p>
            <a:pPr marL="342900" indent="-342900">
              <a:spcBef>
                <a:spcPts val="0"/>
              </a:spcBef>
              <a:buFont typeface="Arial" pitchFamily="34" charset="0"/>
              <a:buChar char="•"/>
            </a:pPr>
            <a:r>
              <a:rPr lang="es-CO" sz="1200" dirty="0">
                <a:latin typeface="Arial" pitchFamily="34" charset="0"/>
                <a:ea typeface="Verdana" panose="020B0604030504040204" pitchFamily="34" charset="0"/>
                <a:cs typeface="Arial" pitchFamily="34" charset="0"/>
              </a:rPr>
              <a:t>¿Qué caracteriza el método científico?</a:t>
            </a:r>
          </a:p>
          <a:p>
            <a:pPr marL="342900" indent="-342900">
              <a:spcBef>
                <a:spcPts val="0"/>
              </a:spcBef>
              <a:buFont typeface="Arial" pitchFamily="34" charset="0"/>
              <a:buChar char="•"/>
            </a:pPr>
            <a:r>
              <a:rPr lang="es-CO" sz="1200" dirty="0">
                <a:latin typeface="Arial" pitchFamily="34" charset="0"/>
                <a:ea typeface="Verdana" panose="020B0604030504040204" pitchFamily="34" charset="0"/>
                <a:cs typeface="Arial" pitchFamily="34" charset="0"/>
              </a:rPr>
              <a:t>¿En qué se diferencian la investigación cuantitativa y cualitativa?</a:t>
            </a:r>
          </a:p>
          <a:p>
            <a:pPr marL="342900" indent="-342900">
              <a:spcBef>
                <a:spcPts val="0"/>
              </a:spcBef>
              <a:buFont typeface="Arial" pitchFamily="34" charset="0"/>
              <a:buChar char="•"/>
            </a:pPr>
            <a:r>
              <a:rPr lang="es-CO" sz="1200" dirty="0">
                <a:latin typeface="Arial" pitchFamily="34" charset="0"/>
                <a:ea typeface="Verdana" panose="020B0604030504040204" pitchFamily="34" charset="0"/>
                <a:cs typeface="Arial" pitchFamily="34" charset="0"/>
              </a:rPr>
              <a:t>¿Cuál es el objeto de conocimiento en la administración pública? </a:t>
            </a:r>
          </a:p>
          <a:p>
            <a:pPr marL="342900" indent="-342900">
              <a:spcBef>
                <a:spcPts val="0"/>
              </a:spcBef>
              <a:buFont typeface="Arial" pitchFamily="34" charset="0"/>
              <a:buChar char="•"/>
            </a:pPr>
            <a:r>
              <a:rPr lang="es-CO" sz="1200" dirty="0" smtClean="0">
                <a:latin typeface="Arial" pitchFamily="34" charset="0"/>
                <a:ea typeface="Verdana" panose="020B0604030504040204" pitchFamily="34" charset="0"/>
                <a:cs typeface="Arial" pitchFamily="34" charset="0"/>
              </a:rPr>
              <a:t>Reto tema 2</a:t>
            </a:r>
          </a:p>
          <a:p>
            <a:pPr>
              <a:spcBef>
                <a:spcPts val="0"/>
              </a:spcBef>
            </a:pPr>
            <a:endParaRPr lang="es-CO" sz="1200" dirty="0">
              <a:latin typeface="Arial" pitchFamily="34" charset="0"/>
              <a:ea typeface="Verdana" panose="020B0604030504040204" pitchFamily="34" charset="0"/>
              <a:cs typeface="Arial" pitchFamily="34" charset="0"/>
            </a:endParaRPr>
          </a:p>
          <a:p>
            <a:pPr>
              <a:spcBef>
                <a:spcPts val="0"/>
              </a:spcBef>
            </a:pPr>
            <a:r>
              <a:rPr lang="es-CO" sz="1200" dirty="0" smtClean="0">
                <a:solidFill>
                  <a:srgbClr val="00B050"/>
                </a:solidFill>
                <a:latin typeface="Arial" pitchFamily="34" charset="0"/>
                <a:ea typeface="Verdana" panose="020B0604030504040204" pitchFamily="34" charset="0"/>
                <a:cs typeface="Arial" pitchFamily="34" charset="0"/>
              </a:rPr>
              <a:t>Para cada uno de los botones incluir un ícono representativo como se muestra a la izquierda. </a:t>
            </a:r>
            <a:endParaRPr lang="es-CO" sz="1200" dirty="0">
              <a:solidFill>
                <a:srgbClr val="00B050"/>
              </a:solidFill>
              <a:latin typeface="Arial" pitchFamily="34" charset="0"/>
              <a:ea typeface="Verdana" panose="020B0604030504040204" pitchFamily="34" charset="0"/>
              <a:cs typeface="Arial" pitchFamily="34" charset="0"/>
            </a:endParaRPr>
          </a:p>
          <a:p>
            <a:r>
              <a:rPr lang="es-CO" sz="1200" dirty="0" smtClean="0">
                <a:solidFill>
                  <a:srgbClr val="00B050"/>
                </a:solidFill>
              </a:rPr>
              <a:t> </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endParaRPr lang="es-CO" dirty="0" smtClean="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481601" y="1540911"/>
            <a:ext cx="3677675" cy="442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002" y="1573368"/>
            <a:ext cx="3477055" cy="4555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331" y="5343890"/>
            <a:ext cx="566815" cy="50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24 CuadroTexto"/>
          <p:cNvSpPr txBox="1"/>
          <p:nvPr/>
        </p:nvSpPr>
        <p:spPr>
          <a:xfrm>
            <a:off x="2590663" y="1754131"/>
            <a:ext cx="2302455" cy="1077218"/>
          </a:xfrm>
          <a:prstGeom prst="rect">
            <a:avLst/>
          </a:prstGeom>
          <a:noFill/>
        </p:spPr>
        <p:txBody>
          <a:bodyPr wrap="square" rtlCol="0">
            <a:spAutoFit/>
          </a:bodyPr>
          <a:lstStyle/>
          <a:p>
            <a:pPr algn="ctr"/>
            <a:r>
              <a:rPr lang="es-CO" sz="800" dirty="0" smtClean="0"/>
              <a:t>Hemos realizado un interesante recorrido </a:t>
            </a:r>
            <a:r>
              <a:rPr lang="es-CO" sz="800" dirty="0"/>
              <a:t>por </a:t>
            </a:r>
            <a:r>
              <a:rPr lang="es-CO" sz="800" dirty="0" smtClean="0"/>
              <a:t>lógica </a:t>
            </a:r>
            <a:r>
              <a:rPr lang="es-CO" sz="800" dirty="0"/>
              <a:t>y paradigmas epistemológicos de la </a:t>
            </a:r>
            <a:r>
              <a:rPr lang="es-CO" sz="800" dirty="0" smtClean="0"/>
              <a:t>investigación. Ahora, revisaremos los contenidos del método </a:t>
            </a:r>
            <a:r>
              <a:rPr lang="es-CO" sz="800" dirty="0"/>
              <a:t>y metodología de la investigación cuantitativa y </a:t>
            </a:r>
            <a:r>
              <a:rPr lang="es-CO" sz="800" dirty="0" smtClean="0"/>
              <a:t>cualitativa. </a:t>
            </a:r>
          </a:p>
          <a:p>
            <a:pPr algn="ctr"/>
            <a:endParaRPr lang="es-CO" sz="800" dirty="0"/>
          </a:p>
          <a:p>
            <a:pPr algn="ctr"/>
            <a:r>
              <a:rPr lang="es-CO" sz="800" b="1" i="1" dirty="0" smtClean="0"/>
              <a:t>Haga clic sobre los botones para accede a los contenidos.</a:t>
            </a:r>
            <a:endParaRPr lang="es-CO" sz="800" b="1" i="1" dirty="0"/>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3450" y="4190754"/>
            <a:ext cx="529969" cy="51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8674" y="3055505"/>
            <a:ext cx="491661" cy="46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9124" y="1884744"/>
            <a:ext cx="616731" cy="59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58918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200" dirty="0"/>
              <a:t>Distingue las diferencias entre método y metodología y las clasificaciones de los métodos de investigación.</a:t>
            </a:r>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2</a:t>
            </a:r>
          </a:p>
          <a:p>
            <a:r>
              <a:rPr lang="es-CO" sz="1200" dirty="0">
                <a:solidFill>
                  <a:srgbClr val="00B050"/>
                </a:solidFill>
              </a:rPr>
              <a:t>La información del  tema es una guía (no va en la pantalla); en pantalla  sí debe presentarse la información del </a:t>
            </a:r>
            <a:r>
              <a:rPr lang="es-CO" sz="1200" dirty="0" smtClean="0">
                <a:solidFill>
                  <a:srgbClr val="00B050"/>
                </a:solidFill>
              </a:rPr>
              <a:t>subtema.</a:t>
            </a:r>
          </a:p>
          <a:p>
            <a:r>
              <a:rPr lang="es-CO" sz="1200" dirty="0" smtClean="0">
                <a:solidFill>
                  <a:srgbClr val="00B050"/>
                </a:solidFill>
              </a:rPr>
              <a:t>Se </a:t>
            </a:r>
            <a:r>
              <a:rPr lang="es-CO" sz="1200" dirty="0">
                <a:solidFill>
                  <a:srgbClr val="00B050"/>
                </a:solidFill>
              </a:rPr>
              <a:t>presenta </a:t>
            </a:r>
            <a:r>
              <a:rPr lang="es-CO" sz="1200" dirty="0" smtClean="0">
                <a:solidFill>
                  <a:srgbClr val="00B050"/>
                </a:solidFill>
              </a:rPr>
              <a:t> la información introductoria mediante un recuadro y se desarrolla un esquema de dos espacios con base en el presentado a la izquierda.</a:t>
            </a:r>
          </a:p>
          <a:p>
            <a:r>
              <a:rPr lang="es-CO" sz="1200" dirty="0">
                <a:solidFill>
                  <a:srgbClr val="00B050"/>
                </a:solidFill>
              </a:rPr>
              <a:t>Incluir el botón para </a:t>
            </a:r>
            <a:r>
              <a:rPr lang="es-CO" sz="1200" dirty="0" smtClean="0">
                <a:solidFill>
                  <a:srgbClr val="00B050"/>
                </a:solidFill>
              </a:rPr>
              <a:t>bajar </a:t>
            </a:r>
            <a:r>
              <a:rPr lang="es-CO" sz="1200" dirty="0">
                <a:solidFill>
                  <a:srgbClr val="00B050"/>
                </a:solidFill>
              </a:rPr>
              <a:t>(esto en caso de que no se deje la navegación con la barra de desplazamiento). </a:t>
            </a:r>
            <a:endParaRPr lang="es-CO" sz="1200" dirty="0" smtClean="0">
              <a:solidFill>
                <a:srgbClr val="00B050"/>
              </a:solidFill>
            </a:endParaRPr>
          </a:p>
          <a:p>
            <a:endParaRPr lang="es-CO" sz="1200" dirty="0" smtClean="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¿Qué caracteriza el método científico?</a:t>
            </a:r>
          </a:p>
          <a:p>
            <a:endParaRPr lang="es-CO" dirty="0">
              <a:solidFill>
                <a:schemeClr val="tx1"/>
              </a:solidFill>
            </a:endParaRPr>
          </a:p>
          <a:p>
            <a:endParaRPr lang="es-CO" dirty="0" smtClean="0">
              <a:solidFill>
                <a:schemeClr val="tx1"/>
              </a:solidFill>
            </a:endParaRPr>
          </a:p>
          <a:p>
            <a:endParaRPr lang="es-CO" dirty="0" smtClean="0"/>
          </a:p>
          <a:p>
            <a:endParaRPr lang="es-CO"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636" y="3391802"/>
            <a:ext cx="2441954" cy="2205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21 Rectángulo redondeado"/>
          <p:cNvSpPr/>
          <p:nvPr/>
        </p:nvSpPr>
        <p:spPr>
          <a:xfrm>
            <a:off x="619050" y="2057401"/>
            <a:ext cx="8078383" cy="9409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300" dirty="0">
                <a:solidFill>
                  <a:schemeClr val="tx1"/>
                </a:solidFill>
              </a:rPr>
              <a:t>Método y metodología son dos categorías fundamentales en el proceso de investigación y es preciso establecer las diferencias con el propósito de tener claridad conceptual en el momento de abordar un diseño de la investigación</a:t>
            </a:r>
            <a:r>
              <a:rPr lang="es-CO" sz="1300" dirty="0" smtClean="0">
                <a:solidFill>
                  <a:schemeClr val="tx1"/>
                </a:solidFill>
              </a:rPr>
              <a:t>. ¡Veamos! </a:t>
            </a:r>
            <a:endParaRPr lang="es-CO" sz="1300" dirty="0">
              <a:solidFill>
                <a:schemeClr val="tx1"/>
              </a:solidFill>
            </a:endParaRPr>
          </a:p>
        </p:txBody>
      </p:sp>
      <p:sp>
        <p:nvSpPr>
          <p:cNvPr id="23" name="22 Rectángulo redondeado"/>
          <p:cNvSpPr/>
          <p:nvPr/>
        </p:nvSpPr>
        <p:spPr>
          <a:xfrm>
            <a:off x="404048" y="3125963"/>
            <a:ext cx="3466213" cy="21052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100" b="1" dirty="0">
                <a:solidFill>
                  <a:schemeClr val="tx1"/>
                </a:solidFill>
              </a:rPr>
              <a:t>Método:</a:t>
            </a:r>
            <a:r>
              <a:rPr lang="es-CO" sz="1100" dirty="0">
                <a:solidFill>
                  <a:schemeClr val="tx1"/>
                </a:solidFill>
              </a:rPr>
              <a:t> </a:t>
            </a:r>
            <a:r>
              <a:rPr lang="es-CO" sz="1100" dirty="0" smtClean="0">
                <a:solidFill>
                  <a:schemeClr val="tx1"/>
                </a:solidFill>
              </a:rPr>
              <a:t>se </a:t>
            </a:r>
            <a:r>
              <a:rPr lang="es-CO" sz="1100" dirty="0">
                <a:solidFill>
                  <a:schemeClr val="tx1"/>
                </a:solidFill>
              </a:rPr>
              <a:t>deriva de la raíz griega meta </a:t>
            </a:r>
            <a:r>
              <a:rPr lang="es-CO" sz="1100" dirty="0" smtClean="0">
                <a:solidFill>
                  <a:schemeClr val="tx1"/>
                </a:solidFill>
              </a:rPr>
              <a:t>(</a:t>
            </a:r>
            <a:r>
              <a:rPr lang="es-CO" sz="1100" dirty="0" smtClean="0">
                <a:solidFill>
                  <a:schemeClr val="tx1"/>
                </a:solidFill>
                <a:sym typeface="Symbol"/>
              </a:rPr>
              <a:t></a:t>
            </a:r>
            <a:r>
              <a:rPr lang="es-CO" sz="1100" dirty="0" smtClean="0">
                <a:solidFill>
                  <a:schemeClr val="tx1"/>
                </a:solidFill>
              </a:rPr>
              <a:t>), </a:t>
            </a:r>
            <a:r>
              <a:rPr lang="es-CO" sz="1100" dirty="0">
                <a:solidFill>
                  <a:schemeClr val="tx1"/>
                </a:solidFill>
              </a:rPr>
              <a:t>hacia y odos </a:t>
            </a:r>
            <a:r>
              <a:rPr lang="es-CO" sz="1100" dirty="0" smtClean="0">
                <a:solidFill>
                  <a:schemeClr val="tx1"/>
                </a:solidFill>
              </a:rPr>
              <a:t>(</a:t>
            </a:r>
            <a:r>
              <a:rPr lang="es-CO" sz="1100" dirty="0" smtClean="0">
                <a:solidFill>
                  <a:schemeClr val="tx1"/>
                </a:solidFill>
                <a:sym typeface="Symbol"/>
              </a:rPr>
              <a:t></a:t>
            </a:r>
            <a:r>
              <a:rPr lang="es-CO" sz="1100" dirty="0" smtClean="0">
                <a:solidFill>
                  <a:schemeClr val="tx1"/>
                </a:solidFill>
              </a:rPr>
              <a:t>) de </a:t>
            </a:r>
            <a:r>
              <a:rPr lang="es-CO" sz="1100" dirty="0">
                <a:solidFill>
                  <a:schemeClr val="tx1"/>
                </a:solidFill>
              </a:rPr>
              <a:t>vía o camino, </a:t>
            </a:r>
            <a:r>
              <a:rPr lang="es-CO" sz="1100" dirty="0" smtClean="0">
                <a:solidFill>
                  <a:schemeClr val="tx1"/>
                </a:solidFill>
              </a:rPr>
              <a:t>se </a:t>
            </a:r>
            <a:r>
              <a:rPr lang="es-CO" sz="1100" dirty="0">
                <a:solidFill>
                  <a:schemeClr val="tx1"/>
                </a:solidFill>
              </a:rPr>
              <a:t>puede entender </a:t>
            </a:r>
            <a:r>
              <a:rPr lang="es-CO" sz="1100" dirty="0" smtClean="0">
                <a:solidFill>
                  <a:schemeClr val="tx1"/>
                </a:solidFill>
              </a:rPr>
              <a:t>como</a:t>
            </a:r>
            <a:r>
              <a:rPr lang="es-CO" sz="1100" dirty="0">
                <a:solidFill>
                  <a:schemeClr val="tx1"/>
                </a:solidFill>
              </a:rPr>
              <a:t>: camino </a:t>
            </a:r>
            <a:r>
              <a:rPr lang="es-CO" sz="1100" dirty="0" smtClean="0">
                <a:solidFill>
                  <a:schemeClr val="tx1"/>
                </a:solidFill>
              </a:rPr>
              <a:t>hacia una </a:t>
            </a:r>
            <a:r>
              <a:rPr lang="es-CO" sz="1100" dirty="0">
                <a:solidFill>
                  <a:schemeClr val="tx1"/>
                </a:solidFill>
              </a:rPr>
              <a:t>meta </a:t>
            </a:r>
            <a:r>
              <a:rPr lang="es-CO" sz="1100" dirty="0" smtClean="0">
                <a:solidFill>
                  <a:schemeClr val="tx1"/>
                </a:solidFill>
              </a:rPr>
              <a:t>determinada. Se </a:t>
            </a:r>
            <a:r>
              <a:rPr lang="es-CO" sz="1100" dirty="0">
                <a:solidFill>
                  <a:schemeClr val="tx1"/>
                </a:solidFill>
              </a:rPr>
              <a:t>refiere al procedimiento </a:t>
            </a:r>
            <a:r>
              <a:rPr lang="es-CO" sz="1100" dirty="0" smtClean="0">
                <a:solidFill>
                  <a:schemeClr val="tx1"/>
                </a:solidFill>
              </a:rPr>
              <a:t>que </a:t>
            </a:r>
            <a:r>
              <a:rPr lang="es-CO" sz="1100" dirty="0">
                <a:solidFill>
                  <a:schemeClr val="tx1"/>
                </a:solidFill>
              </a:rPr>
              <a:t>se </a:t>
            </a:r>
            <a:r>
              <a:rPr lang="es-CO" sz="1100" dirty="0" smtClean="0">
                <a:solidFill>
                  <a:schemeClr val="tx1"/>
                </a:solidFill>
              </a:rPr>
              <a:t>va </a:t>
            </a:r>
            <a:r>
              <a:rPr lang="es-CO" sz="1100" dirty="0">
                <a:solidFill>
                  <a:schemeClr val="tx1"/>
                </a:solidFill>
              </a:rPr>
              <a:t>a seguir para llegar a un punto. El método no se inventa, es el objeto </a:t>
            </a:r>
            <a:r>
              <a:rPr lang="es-CO" sz="1100" dirty="0" smtClean="0">
                <a:solidFill>
                  <a:schemeClr val="tx1"/>
                </a:solidFill>
              </a:rPr>
              <a:t>de </a:t>
            </a:r>
            <a:r>
              <a:rPr lang="es-CO" sz="1100" dirty="0">
                <a:solidFill>
                  <a:schemeClr val="tx1"/>
                </a:solidFill>
              </a:rPr>
              <a:t>estudio para </a:t>
            </a:r>
            <a:r>
              <a:rPr lang="es-CO" sz="1100" dirty="0" smtClean="0">
                <a:solidFill>
                  <a:schemeClr val="tx1"/>
                </a:solidFill>
              </a:rPr>
              <a:t>resolver. Sus </a:t>
            </a:r>
            <a:r>
              <a:rPr lang="es-CO" sz="1100" dirty="0">
                <a:solidFill>
                  <a:schemeClr val="tx1"/>
                </a:solidFill>
              </a:rPr>
              <a:t>funciones son: ser un proceso lógico, general, tácito y explícito; empleado en la búsqueda de verdades y dando valor y confiabilidad a los hallazgos que el investigador indaga. (Campos </a:t>
            </a:r>
            <a:r>
              <a:rPr lang="es-CO" sz="1100" dirty="0" smtClean="0">
                <a:solidFill>
                  <a:schemeClr val="tx1"/>
                </a:solidFill>
              </a:rPr>
              <a:t>y </a:t>
            </a:r>
            <a:r>
              <a:rPr lang="es-CO" sz="1100" dirty="0">
                <a:solidFill>
                  <a:schemeClr val="tx1"/>
                </a:solidFill>
              </a:rPr>
              <a:t>Covarrubias, 2010, </a:t>
            </a:r>
            <a:r>
              <a:rPr lang="es-CO" sz="1100" dirty="0" smtClean="0">
                <a:solidFill>
                  <a:schemeClr val="tx1"/>
                </a:solidFill>
              </a:rPr>
              <a:t>p.26</a:t>
            </a:r>
            <a:r>
              <a:rPr lang="es-CO" sz="1100" dirty="0">
                <a:solidFill>
                  <a:schemeClr val="tx1"/>
                </a:solidFill>
              </a:rPr>
              <a:t>).</a:t>
            </a:r>
          </a:p>
        </p:txBody>
      </p:sp>
      <p:sp>
        <p:nvSpPr>
          <p:cNvPr id="27" name="26 Rectángulo redondeado"/>
          <p:cNvSpPr/>
          <p:nvPr/>
        </p:nvSpPr>
        <p:spPr>
          <a:xfrm>
            <a:off x="6042849" y="4707118"/>
            <a:ext cx="3466213" cy="21052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100" b="1" dirty="0">
                <a:solidFill>
                  <a:schemeClr val="tx1"/>
                </a:solidFill>
              </a:rPr>
              <a:t>Metodología: </a:t>
            </a:r>
            <a:r>
              <a:rPr lang="es-CO" sz="1100" dirty="0">
                <a:solidFill>
                  <a:schemeClr val="tx1"/>
                </a:solidFill>
              </a:rPr>
              <a:t>la palabra significa "razón sobre el método" (del latín </a:t>
            </a:r>
            <a:r>
              <a:rPr lang="es-CO" sz="1100" i="1" dirty="0">
                <a:solidFill>
                  <a:schemeClr val="tx1"/>
                </a:solidFill>
              </a:rPr>
              <a:t>methodus</a:t>
            </a:r>
            <a:r>
              <a:rPr lang="es-CO" sz="1100" dirty="0">
                <a:solidFill>
                  <a:schemeClr val="tx1"/>
                </a:solidFill>
              </a:rPr>
              <a:t>: camino hacia un fin y </a:t>
            </a:r>
            <a:r>
              <a:rPr lang="es-CO" sz="1100" i="1" dirty="0">
                <a:solidFill>
                  <a:schemeClr val="tx1"/>
                </a:solidFill>
              </a:rPr>
              <a:t>logos</a:t>
            </a:r>
            <a:r>
              <a:rPr lang="es-CO" sz="1100" dirty="0">
                <a:solidFill>
                  <a:schemeClr val="tx1"/>
                </a:solidFill>
              </a:rPr>
              <a:t>: razón); de ahí que a la metodología se le identifique como el estudio de los métodos utilizados en la solución de problemas teóricos y empíricos, por lo que la metodología no es más que la aplicación lógica y razonada de procedimientos que se van a seguir para obtener </a:t>
            </a:r>
            <a:r>
              <a:rPr lang="es-CO" sz="1100" dirty="0" smtClean="0">
                <a:solidFill>
                  <a:schemeClr val="tx1"/>
                </a:solidFill>
              </a:rPr>
              <a:t>resultados </a:t>
            </a:r>
            <a:r>
              <a:rPr lang="pt-BR" sz="1100" dirty="0" smtClean="0">
                <a:solidFill>
                  <a:schemeClr val="tx1"/>
                </a:solidFill>
              </a:rPr>
              <a:t> </a:t>
            </a:r>
            <a:r>
              <a:rPr lang="pt-BR" sz="1100" dirty="0">
                <a:solidFill>
                  <a:schemeClr val="tx1"/>
                </a:solidFill>
              </a:rPr>
              <a:t>(Campos </a:t>
            </a:r>
            <a:r>
              <a:rPr lang="pt-BR" sz="1100" dirty="0" smtClean="0">
                <a:solidFill>
                  <a:schemeClr val="tx1"/>
                </a:solidFill>
              </a:rPr>
              <a:t>y </a:t>
            </a:r>
            <a:r>
              <a:rPr lang="pt-BR" sz="1100" dirty="0">
                <a:solidFill>
                  <a:schemeClr val="tx1"/>
                </a:solidFill>
              </a:rPr>
              <a:t>Covarrubias, 2010, p. 32</a:t>
            </a:r>
            <a:r>
              <a:rPr lang="pt-BR" sz="1100" dirty="0" smtClean="0">
                <a:solidFill>
                  <a:schemeClr val="tx1"/>
                </a:solidFill>
              </a:rPr>
              <a:t>)</a:t>
            </a:r>
            <a:r>
              <a:rPr lang="es-CO" sz="1100" dirty="0">
                <a:solidFill>
                  <a:schemeClr val="tx1"/>
                </a:solidFill>
              </a:rPr>
              <a:t>.</a:t>
            </a:r>
          </a:p>
        </p:txBody>
      </p:sp>
      <p:pic>
        <p:nvPicPr>
          <p:cNvPr id="2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757095" y="6575713"/>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425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200" dirty="0"/>
              <a:t>Distingue las diferencias entre método y metodología y las clasificaciones de los métodos de investigación.</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2</a:t>
            </a:r>
          </a:p>
          <a:p>
            <a:r>
              <a:rPr lang="es-CO" sz="1200" dirty="0">
                <a:solidFill>
                  <a:srgbClr val="00B050"/>
                </a:solidFill>
              </a:rPr>
              <a:t>La información del  tema es una guía (no va en la pantalla); en pantalla  sí debe presentarse la información del </a:t>
            </a:r>
            <a:r>
              <a:rPr lang="es-CO" sz="1200" dirty="0" smtClean="0">
                <a:solidFill>
                  <a:srgbClr val="00B050"/>
                </a:solidFill>
              </a:rPr>
              <a:t>subtema.</a:t>
            </a:r>
          </a:p>
          <a:p>
            <a:r>
              <a:rPr lang="es-CO" sz="1200" dirty="0">
                <a:solidFill>
                  <a:srgbClr val="00B050"/>
                </a:solidFill>
              </a:rPr>
              <a:t>Se presenta  la información introductoria mediante un recuadro y se desarrolla un esquema de </a:t>
            </a:r>
            <a:r>
              <a:rPr lang="es-CO" sz="1200" dirty="0" smtClean="0">
                <a:solidFill>
                  <a:srgbClr val="00B050"/>
                </a:solidFill>
              </a:rPr>
              <a:t>seis espacios, </a:t>
            </a:r>
            <a:r>
              <a:rPr lang="es-CO" sz="1200" dirty="0">
                <a:solidFill>
                  <a:srgbClr val="00B050"/>
                </a:solidFill>
              </a:rPr>
              <a:t>con base en el presentado a la izquierda.</a:t>
            </a:r>
          </a:p>
          <a:p>
            <a:r>
              <a:rPr lang="es-CO" sz="1200" dirty="0" smtClean="0">
                <a:solidFill>
                  <a:srgbClr val="00B050"/>
                </a:solidFill>
              </a:rPr>
              <a:t>Incluir </a:t>
            </a:r>
            <a:r>
              <a:rPr lang="es-CO" sz="1200" dirty="0">
                <a:solidFill>
                  <a:srgbClr val="00B050"/>
                </a:solidFill>
              </a:rPr>
              <a:t>el botón para subir o bajar (esto en caso de que no se deje la navegación con la barra de desplazamiento). </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¿Qué caracteriza el método científico?</a:t>
            </a: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2" name="21 Rectángulo redondeado"/>
          <p:cNvSpPr/>
          <p:nvPr/>
        </p:nvSpPr>
        <p:spPr>
          <a:xfrm>
            <a:off x="619050" y="2057401"/>
            <a:ext cx="8078383" cy="9409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300" dirty="0" smtClean="0">
                <a:solidFill>
                  <a:schemeClr val="tx1"/>
                </a:solidFill>
              </a:rPr>
              <a:t>En </a:t>
            </a:r>
            <a:r>
              <a:rPr lang="es-CO" sz="1300" dirty="0">
                <a:solidFill>
                  <a:schemeClr val="tx1"/>
                </a:solidFill>
              </a:rPr>
              <a:t>el campo de la ciencia se conoce por método al conjunto de reglas que rigen los procesos para llevar a cabo la demostración de un argumento, cuyos resultados tengan veracidad y sean aceptados por la comunidad científica. </a:t>
            </a:r>
            <a:r>
              <a:rPr lang="es-CO" sz="1300" dirty="0" smtClean="0">
                <a:solidFill>
                  <a:schemeClr val="tx1"/>
                </a:solidFill>
              </a:rPr>
              <a:t>Según </a:t>
            </a:r>
            <a:r>
              <a:rPr lang="es-CO" sz="1300" dirty="0">
                <a:solidFill>
                  <a:schemeClr val="tx1"/>
                </a:solidFill>
              </a:rPr>
              <a:t>Centty Villafuerte (2006</a:t>
            </a:r>
            <a:r>
              <a:rPr lang="es-CO" sz="1300" dirty="0" smtClean="0">
                <a:solidFill>
                  <a:schemeClr val="tx1"/>
                </a:solidFill>
              </a:rPr>
              <a:t>), el método </a:t>
            </a:r>
            <a:r>
              <a:rPr lang="es-CO" sz="1300" dirty="0">
                <a:solidFill>
                  <a:schemeClr val="tx1"/>
                </a:solidFill>
              </a:rPr>
              <a:t>es un procedimiento sujeto a reglas precisas, </a:t>
            </a:r>
            <a:r>
              <a:rPr lang="es-CO" sz="1300" dirty="0" smtClean="0">
                <a:solidFill>
                  <a:schemeClr val="tx1"/>
                </a:solidFill>
              </a:rPr>
              <a:t>a saber:</a:t>
            </a:r>
            <a:endParaRPr lang="es-CO" sz="1300" dirty="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063" y="3094078"/>
            <a:ext cx="33813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3923414" y="4483825"/>
            <a:ext cx="1212112" cy="46031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solidFill>
                  <a:schemeClr val="tx2"/>
                </a:solidFill>
              </a:rPr>
              <a:t>Reglas del método</a:t>
            </a:r>
            <a:endParaRPr lang="es-CO" sz="1600" dirty="0">
              <a:solidFill>
                <a:schemeClr val="tx2"/>
              </a:solidFill>
            </a:endParaRPr>
          </a:p>
        </p:txBody>
      </p:sp>
      <p:sp>
        <p:nvSpPr>
          <p:cNvPr id="4" name="3 Rectángulo"/>
          <p:cNvSpPr/>
          <p:nvPr/>
        </p:nvSpPr>
        <p:spPr>
          <a:xfrm>
            <a:off x="4316819" y="3094078"/>
            <a:ext cx="1488558" cy="464281"/>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2"/>
                </a:solidFill>
              </a:rPr>
              <a:t>Identifica el tema o el problema.</a:t>
            </a:r>
            <a:endParaRPr lang="es-CO" sz="1200" dirty="0">
              <a:solidFill>
                <a:schemeClr val="tx2"/>
              </a:solidFill>
            </a:endParaRPr>
          </a:p>
        </p:txBody>
      </p:sp>
      <p:sp>
        <p:nvSpPr>
          <p:cNvPr id="25" name="24 Rectángulo"/>
          <p:cNvSpPr/>
          <p:nvPr/>
        </p:nvSpPr>
        <p:spPr>
          <a:xfrm>
            <a:off x="5606902" y="3822410"/>
            <a:ext cx="1187303" cy="792120"/>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chemeClr val="tx2"/>
                </a:solidFill>
              </a:rPr>
              <a:t>Recoge </a:t>
            </a:r>
            <a:r>
              <a:rPr lang="es-ES" sz="1200" dirty="0">
                <a:solidFill>
                  <a:schemeClr val="tx2"/>
                </a:solidFill>
              </a:rPr>
              <a:t>información</a:t>
            </a:r>
            <a:r>
              <a:rPr lang="es-ES" sz="1200" dirty="0" smtClean="0">
                <a:solidFill>
                  <a:schemeClr val="tx2"/>
                </a:solidFill>
              </a:rPr>
              <a:t>.</a:t>
            </a:r>
            <a:endParaRPr lang="es-CO" sz="1200" dirty="0">
              <a:solidFill>
                <a:schemeClr val="tx2"/>
              </a:solidFill>
            </a:endParaRPr>
          </a:p>
        </p:txBody>
      </p:sp>
      <p:sp>
        <p:nvSpPr>
          <p:cNvPr id="28" name="27 Rectángulo"/>
          <p:cNvSpPr/>
          <p:nvPr/>
        </p:nvSpPr>
        <p:spPr>
          <a:xfrm>
            <a:off x="5606902" y="5438771"/>
            <a:ext cx="1112875" cy="817976"/>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chemeClr val="tx2"/>
                </a:solidFill>
              </a:rPr>
              <a:t>Formula </a:t>
            </a:r>
            <a:r>
              <a:rPr lang="es-ES" sz="1200" dirty="0">
                <a:solidFill>
                  <a:schemeClr val="tx2"/>
                </a:solidFill>
              </a:rPr>
              <a:t>hipótesis</a:t>
            </a:r>
            <a:r>
              <a:rPr lang="es-ES" sz="1200" dirty="0" smtClean="0">
                <a:solidFill>
                  <a:schemeClr val="tx2"/>
                </a:solidFill>
              </a:rPr>
              <a:t>.</a:t>
            </a:r>
            <a:endParaRPr lang="es-CO" sz="1200" dirty="0">
              <a:solidFill>
                <a:schemeClr val="tx2"/>
              </a:solidFill>
            </a:endParaRPr>
          </a:p>
        </p:txBody>
      </p:sp>
      <p:sp>
        <p:nvSpPr>
          <p:cNvPr id="29" name="28 Rectángulo"/>
          <p:cNvSpPr/>
          <p:nvPr/>
        </p:nvSpPr>
        <p:spPr>
          <a:xfrm>
            <a:off x="3179135" y="6138534"/>
            <a:ext cx="1488558" cy="613140"/>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tx2"/>
                </a:solidFill>
              </a:rPr>
              <a:t>Constata </a:t>
            </a:r>
            <a:r>
              <a:rPr lang="es-CO" sz="1200" dirty="0">
                <a:solidFill>
                  <a:schemeClr val="tx2"/>
                </a:solidFill>
              </a:rPr>
              <a:t>la información con la hipótesis.</a:t>
            </a:r>
          </a:p>
        </p:txBody>
      </p:sp>
      <p:sp>
        <p:nvSpPr>
          <p:cNvPr id="30" name="29 Rectángulo"/>
          <p:cNvSpPr/>
          <p:nvPr/>
        </p:nvSpPr>
        <p:spPr>
          <a:xfrm>
            <a:off x="2227411" y="4942373"/>
            <a:ext cx="1187303" cy="792120"/>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chemeClr val="tx2"/>
                </a:solidFill>
              </a:rPr>
              <a:t>Analiza o interpreta.</a:t>
            </a:r>
            <a:endParaRPr lang="es-CO" sz="1200" dirty="0">
              <a:solidFill>
                <a:schemeClr val="tx2"/>
              </a:solidFill>
            </a:endParaRPr>
          </a:p>
        </p:txBody>
      </p:sp>
      <p:sp>
        <p:nvSpPr>
          <p:cNvPr id="32" name="31 Rectángulo"/>
          <p:cNvSpPr/>
          <p:nvPr/>
        </p:nvSpPr>
        <p:spPr>
          <a:xfrm>
            <a:off x="2438400" y="3271297"/>
            <a:ext cx="1187303" cy="792120"/>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chemeClr val="tx2"/>
                </a:solidFill>
              </a:rPr>
              <a:t>Concluye o generaliza.</a:t>
            </a:r>
            <a:endParaRPr lang="es-CO" sz="1200" dirty="0">
              <a:solidFill>
                <a:schemeClr val="tx2"/>
              </a:solidFill>
            </a:endParaRPr>
          </a:p>
        </p:txBody>
      </p:sp>
      <p:pic>
        <p:nvPicPr>
          <p:cNvPr id="3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278610" y="6713942"/>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602491" y="1516390"/>
            <a:ext cx="474843" cy="60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735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3" name="Imagen 2"/>
          <p:cNvPicPr>
            <a:picLocks noChangeAspect="1"/>
          </p:cNvPicPr>
          <p:nvPr/>
        </p:nvPicPr>
        <p:blipFill>
          <a:blip r:embed="rId2"/>
          <a:stretch>
            <a:fillRect/>
          </a:stretch>
        </p:blipFill>
        <p:spPr>
          <a:xfrm>
            <a:off x="1503707" y="1808922"/>
            <a:ext cx="868432" cy="906190"/>
          </a:xfrm>
          <a:prstGeom prst="rect">
            <a:avLst/>
          </a:prstGeom>
        </p:spPr>
      </p:pic>
      <p:pic>
        <p:nvPicPr>
          <p:cNvPr id="4" name="Imagen 3"/>
          <p:cNvPicPr>
            <a:picLocks noChangeAspect="1"/>
          </p:cNvPicPr>
          <p:nvPr/>
        </p:nvPicPr>
        <p:blipFill>
          <a:blip r:embed="rId3"/>
          <a:stretch>
            <a:fillRect/>
          </a:stretch>
        </p:blipFill>
        <p:spPr>
          <a:xfrm>
            <a:off x="3099765" y="1808922"/>
            <a:ext cx="864999" cy="906190"/>
          </a:xfrm>
          <a:prstGeom prst="rect">
            <a:avLst/>
          </a:prstGeom>
        </p:spPr>
      </p:pic>
      <p:pic>
        <p:nvPicPr>
          <p:cNvPr id="5" name="Imagen 4"/>
          <p:cNvPicPr>
            <a:picLocks noChangeAspect="1"/>
          </p:cNvPicPr>
          <p:nvPr/>
        </p:nvPicPr>
        <p:blipFill>
          <a:blip r:embed="rId4"/>
          <a:stretch>
            <a:fillRect/>
          </a:stretch>
        </p:blipFill>
        <p:spPr>
          <a:xfrm>
            <a:off x="4692390" y="1822741"/>
            <a:ext cx="958562" cy="981942"/>
          </a:xfrm>
          <a:prstGeom prst="rect">
            <a:avLst/>
          </a:prstGeom>
        </p:spPr>
      </p:pic>
      <p:pic>
        <p:nvPicPr>
          <p:cNvPr id="6" name="Imagen 5"/>
          <p:cNvPicPr>
            <a:picLocks noChangeAspect="1"/>
          </p:cNvPicPr>
          <p:nvPr/>
        </p:nvPicPr>
        <p:blipFill>
          <a:blip r:embed="rId5"/>
          <a:stretch>
            <a:fillRect/>
          </a:stretch>
        </p:blipFill>
        <p:spPr>
          <a:xfrm>
            <a:off x="6085777" y="1822741"/>
            <a:ext cx="1013171" cy="1036733"/>
          </a:xfrm>
          <a:prstGeom prst="rect">
            <a:avLst/>
          </a:prstGeom>
        </p:spPr>
      </p:pic>
      <p:pic>
        <p:nvPicPr>
          <p:cNvPr id="7" name="Imagen 6"/>
          <p:cNvPicPr>
            <a:picLocks noChangeAspect="1"/>
          </p:cNvPicPr>
          <p:nvPr/>
        </p:nvPicPr>
        <p:blipFill>
          <a:blip r:embed="rId6"/>
          <a:stretch>
            <a:fillRect/>
          </a:stretch>
        </p:blipFill>
        <p:spPr>
          <a:xfrm>
            <a:off x="7575517" y="1808922"/>
            <a:ext cx="927868" cy="995761"/>
          </a:xfrm>
          <a:prstGeom prst="rect">
            <a:avLst/>
          </a:prstGeom>
        </p:spPr>
      </p:pic>
      <p:pic>
        <p:nvPicPr>
          <p:cNvPr id="8" name="Imagen 7"/>
          <p:cNvPicPr>
            <a:picLocks noChangeAspect="1"/>
          </p:cNvPicPr>
          <p:nvPr/>
        </p:nvPicPr>
        <p:blipFill>
          <a:blip r:embed="rId7"/>
          <a:stretch>
            <a:fillRect/>
          </a:stretch>
        </p:blipFill>
        <p:spPr>
          <a:xfrm>
            <a:off x="9007479" y="1822741"/>
            <a:ext cx="991446" cy="1096919"/>
          </a:xfrm>
          <a:prstGeom prst="rect">
            <a:avLst/>
          </a:prstGeom>
        </p:spPr>
      </p:pic>
      <p:pic>
        <p:nvPicPr>
          <p:cNvPr id="9" name="Imagen 8"/>
          <p:cNvPicPr>
            <a:picLocks noChangeAspect="1"/>
          </p:cNvPicPr>
          <p:nvPr/>
        </p:nvPicPr>
        <p:blipFill>
          <a:blip r:embed="rId8"/>
          <a:stretch>
            <a:fillRect/>
          </a:stretch>
        </p:blipFill>
        <p:spPr>
          <a:xfrm>
            <a:off x="6783177" y="3703837"/>
            <a:ext cx="1150265" cy="929060"/>
          </a:xfrm>
          <a:prstGeom prst="rect">
            <a:avLst/>
          </a:prstGeom>
        </p:spPr>
      </p:pic>
      <p:pic>
        <p:nvPicPr>
          <p:cNvPr id="10" name="Imagen 9"/>
          <p:cNvPicPr>
            <a:picLocks noChangeAspect="1"/>
          </p:cNvPicPr>
          <p:nvPr/>
        </p:nvPicPr>
        <p:blipFill>
          <a:blip r:embed="rId9"/>
          <a:stretch>
            <a:fillRect/>
          </a:stretch>
        </p:blipFill>
        <p:spPr>
          <a:xfrm>
            <a:off x="2053749" y="3642469"/>
            <a:ext cx="857872" cy="1004338"/>
          </a:xfrm>
          <a:prstGeom prst="rect">
            <a:avLst/>
          </a:prstGeom>
        </p:spPr>
      </p:pic>
      <p:pic>
        <p:nvPicPr>
          <p:cNvPr id="11" name="Imagen 10"/>
          <p:cNvPicPr>
            <a:picLocks noChangeAspect="1"/>
          </p:cNvPicPr>
          <p:nvPr/>
        </p:nvPicPr>
        <p:blipFill>
          <a:blip r:embed="rId10"/>
          <a:stretch>
            <a:fillRect/>
          </a:stretch>
        </p:blipFill>
        <p:spPr>
          <a:xfrm>
            <a:off x="3560733" y="3709650"/>
            <a:ext cx="1046665" cy="879199"/>
          </a:xfrm>
          <a:prstGeom prst="rect">
            <a:avLst/>
          </a:prstGeom>
        </p:spPr>
      </p:pic>
      <p:pic>
        <p:nvPicPr>
          <p:cNvPr id="12" name="Imagen 11"/>
          <p:cNvPicPr>
            <a:picLocks noChangeAspect="1"/>
          </p:cNvPicPr>
          <p:nvPr/>
        </p:nvPicPr>
        <p:blipFill>
          <a:blip r:embed="rId11"/>
          <a:stretch>
            <a:fillRect/>
          </a:stretch>
        </p:blipFill>
        <p:spPr>
          <a:xfrm>
            <a:off x="5293803" y="3688293"/>
            <a:ext cx="975515" cy="999903"/>
          </a:xfrm>
          <a:prstGeom prst="rect">
            <a:avLst/>
          </a:prstGeom>
        </p:spPr>
      </p:pic>
      <p:pic>
        <p:nvPicPr>
          <p:cNvPr id="13" name="Imagen 12"/>
          <p:cNvPicPr>
            <a:picLocks noChangeAspect="1"/>
          </p:cNvPicPr>
          <p:nvPr/>
        </p:nvPicPr>
        <p:blipFill rotWithShape="1">
          <a:blip r:embed="rId12"/>
          <a:srcRect l="25707" t="50222" r="69189" b="39852"/>
          <a:stretch/>
        </p:blipFill>
        <p:spPr>
          <a:xfrm>
            <a:off x="8540877" y="3703837"/>
            <a:ext cx="872261" cy="954147"/>
          </a:xfrm>
          <a:prstGeom prst="rect">
            <a:avLst/>
          </a:prstGeom>
        </p:spPr>
      </p:pic>
    </p:spTree>
    <p:extLst>
      <p:ext uri="{BB962C8B-B14F-4D97-AF65-F5344CB8AC3E}">
        <p14:creationId xmlns:p14="http://schemas.microsoft.com/office/powerpoint/2010/main" val="68702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Distingue las diferencias entre método y metodología y las clasificaciones de los métodos de investigación.</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2</a:t>
            </a:r>
          </a:p>
          <a:p>
            <a:r>
              <a:rPr lang="es-CO" sz="1200" dirty="0">
                <a:solidFill>
                  <a:srgbClr val="00B050"/>
                </a:solidFill>
              </a:rPr>
              <a:t>La información del  tema es una guía (no va en la pantalla); en pantalla  sí debe presentarse la información del </a:t>
            </a:r>
            <a:r>
              <a:rPr lang="es-CO" sz="1200" dirty="0" smtClean="0">
                <a:solidFill>
                  <a:srgbClr val="00B050"/>
                </a:solidFill>
              </a:rPr>
              <a:t>subtema.</a:t>
            </a:r>
          </a:p>
          <a:p>
            <a:r>
              <a:rPr lang="es-CO" sz="1200" dirty="0">
                <a:solidFill>
                  <a:srgbClr val="00B050"/>
                </a:solidFill>
              </a:rPr>
              <a:t>Se presenta  la información </a:t>
            </a:r>
            <a:r>
              <a:rPr lang="es-CO" sz="1200" dirty="0" smtClean="0">
                <a:solidFill>
                  <a:srgbClr val="00B050"/>
                </a:solidFill>
              </a:rPr>
              <a:t>introductoria y la instrucción al estudiante </a:t>
            </a:r>
            <a:r>
              <a:rPr lang="es-CO" sz="1200" dirty="0">
                <a:solidFill>
                  <a:srgbClr val="00B050"/>
                </a:solidFill>
              </a:rPr>
              <a:t>mediante un </a:t>
            </a:r>
            <a:r>
              <a:rPr lang="es-CO" sz="1200" dirty="0" smtClean="0">
                <a:solidFill>
                  <a:srgbClr val="00B050"/>
                </a:solidFill>
              </a:rPr>
              <a:t>recuadro.  Se </a:t>
            </a:r>
            <a:r>
              <a:rPr lang="es-CO" sz="1200" dirty="0">
                <a:solidFill>
                  <a:srgbClr val="00B050"/>
                </a:solidFill>
              </a:rPr>
              <a:t>desarrolla un </a:t>
            </a:r>
            <a:r>
              <a:rPr lang="es-CO" sz="1200" dirty="0" smtClean="0">
                <a:solidFill>
                  <a:srgbClr val="00B050"/>
                </a:solidFill>
              </a:rPr>
              <a:t>recurso interactivo de ocho botones, que despliegan la información mediante pop up. La información de cada pop up se presenta en la tabla de la diapositiva 21.</a:t>
            </a:r>
          </a:p>
          <a:p>
            <a:r>
              <a:rPr lang="es-CO" sz="1200" dirty="0" smtClean="0">
                <a:solidFill>
                  <a:srgbClr val="00B050"/>
                </a:solidFill>
              </a:rPr>
              <a:t>Esta </a:t>
            </a:r>
            <a:r>
              <a:rPr lang="es-CO" sz="1200" dirty="0">
                <a:solidFill>
                  <a:srgbClr val="00B050"/>
                </a:solidFill>
              </a:rPr>
              <a:t>pantalla debe contar con un botón de arriba  y uno de volver al menú, que remita al usuario y pueda continuar con la navegación del siguiente subtema.</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¿Qué caracteriza el método científico?</a:t>
            </a:r>
          </a:p>
          <a:p>
            <a:endParaRPr lang="es-CO" dirty="0" smtClean="0">
              <a:solidFill>
                <a:schemeClr val="tx1"/>
              </a:solidFill>
            </a:endParaRPr>
          </a:p>
          <a:p>
            <a:endParaRPr lang="es-CO" dirty="0" smtClean="0"/>
          </a:p>
          <a:p>
            <a:endParaRPr lang="es-CO" dirty="0"/>
          </a:p>
        </p:txBody>
      </p:sp>
      <p:sp>
        <p:nvSpPr>
          <p:cNvPr id="22" name="21 Rectángulo redondeado"/>
          <p:cNvSpPr/>
          <p:nvPr/>
        </p:nvSpPr>
        <p:spPr>
          <a:xfrm>
            <a:off x="1044334" y="2900104"/>
            <a:ext cx="4321547" cy="1947956"/>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300" dirty="0">
                <a:solidFill>
                  <a:schemeClr val="tx1"/>
                </a:solidFill>
              </a:rPr>
              <a:t>El método general de la ciencia se define en dos categorías: lo abstracto o teórico y lo concreto o particular. A partir de esta diferenciación se distinguen las siguientes clases de </a:t>
            </a:r>
            <a:r>
              <a:rPr lang="es-CO" sz="1300" dirty="0" smtClean="0">
                <a:solidFill>
                  <a:schemeClr val="tx1"/>
                </a:solidFill>
              </a:rPr>
              <a:t>métodos.</a:t>
            </a:r>
          </a:p>
          <a:p>
            <a:pPr algn="ctr"/>
            <a:endParaRPr lang="es-CO" sz="1300" dirty="0">
              <a:solidFill>
                <a:schemeClr val="tx1"/>
              </a:solidFill>
            </a:endParaRPr>
          </a:p>
          <a:p>
            <a:pPr algn="ctr"/>
            <a:r>
              <a:rPr lang="es-CO" sz="1300" b="1" i="1" dirty="0" smtClean="0">
                <a:solidFill>
                  <a:schemeClr val="tx1"/>
                </a:solidFill>
              </a:rPr>
              <a:t>Haga clic en cada uno de los siguientes botones para acceder a la información.</a:t>
            </a:r>
            <a:endParaRPr lang="es-CO" sz="1300" b="1" i="1" dirty="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051" y="1349467"/>
            <a:ext cx="2354335" cy="478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1795" y="6095216"/>
            <a:ext cx="228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602491" y="1516390"/>
            <a:ext cx="474843" cy="60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907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Distingue las diferencias entre método y metodología y las clasificaciones de los métodos de investigación.</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2</a:t>
            </a:r>
          </a:p>
          <a:p>
            <a:r>
              <a:rPr lang="es-CO" sz="1200" dirty="0">
                <a:solidFill>
                  <a:srgbClr val="00B050"/>
                </a:solidFill>
              </a:rPr>
              <a:t>La información </a:t>
            </a:r>
            <a:r>
              <a:rPr lang="es-CO" sz="1200" dirty="0" smtClean="0">
                <a:solidFill>
                  <a:srgbClr val="00B050"/>
                </a:solidFill>
              </a:rPr>
              <a:t>de esta pantalla corresponde a los pop up del recurso interactivo de la diapositiva 20.</a:t>
            </a:r>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¿Qué caracteriza el método científico?</a:t>
            </a:r>
          </a:p>
          <a:p>
            <a:endParaRPr lang="es-CO" dirty="0">
              <a:solidFill>
                <a:schemeClr val="tx1"/>
              </a:solidFill>
            </a:endParaRPr>
          </a:p>
          <a:p>
            <a:endParaRPr lang="es-CO" dirty="0" smtClean="0">
              <a:solidFill>
                <a:schemeClr val="tx1"/>
              </a:solidFill>
            </a:endParaRPr>
          </a:p>
          <a:p>
            <a:endParaRPr lang="es-CO" dirty="0" smtClean="0"/>
          </a:p>
          <a:p>
            <a:endParaRPr lang="es-CO" dirty="0"/>
          </a:p>
        </p:txBody>
      </p:sp>
      <p:graphicFrame>
        <p:nvGraphicFramePr>
          <p:cNvPr id="3" name="2 Tabla"/>
          <p:cNvGraphicFramePr>
            <a:graphicFrameLocks noGrp="1"/>
          </p:cNvGraphicFramePr>
          <p:nvPr>
            <p:extLst>
              <p:ext uri="{D42A27DB-BD31-4B8C-83A1-F6EECF244321}">
                <p14:modId xmlns:p14="http://schemas.microsoft.com/office/powerpoint/2010/main" val="1009407228"/>
              </p:ext>
            </p:extLst>
          </p:nvPr>
        </p:nvGraphicFramePr>
        <p:xfrm>
          <a:off x="510363" y="2261387"/>
          <a:ext cx="8820297" cy="4267005"/>
        </p:xfrm>
        <a:graphic>
          <a:graphicData uri="http://schemas.openxmlformats.org/drawingml/2006/table">
            <a:tbl>
              <a:tblPr firstRow="1" bandRow="1">
                <a:tableStyleId>{5C22544A-7EE6-4342-B048-85BDC9FD1C3A}</a:tableStyleId>
              </a:tblPr>
              <a:tblGrid>
                <a:gridCol w="8820297"/>
              </a:tblGrid>
              <a:tr h="596463">
                <a:tc>
                  <a:txBody>
                    <a:bodyPr/>
                    <a:lstStyle/>
                    <a:p>
                      <a:r>
                        <a:rPr lang="es-CO" sz="1100" b="1" dirty="0" smtClean="0">
                          <a:solidFill>
                            <a:schemeClr val="tx1"/>
                          </a:solidFill>
                        </a:rPr>
                        <a:t>Método deductivo:</a:t>
                      </a:r>
                      <a:r>
                        <a:rPr lang="es-CO" sz="1100" b="0" dirty="0" smtClean="0">
                          <a:solidFill>
                            <a:schemeClr val="tx1"/>
                          </a:solidFill>
                        </a:rPr>
                        <a:t> este método consiste en orientar el razonamiento de un conocimiento general a uno particular, es decir, tiene como función demostrar la validez de premisas generales mediante su confirmación en lo específico, llegando así a un nuevo conocimiento basado en conclusiones válidas.</a:t>
                      </a:r>
                      <a:endParaRPr lang="es-CO" sz="1100" b="0" dirty="0">
                        <a:solidFill>
                          <a:schemeClr val="tx1"/>
                        </a:solidFill>
                      </a:endParaRPr>
                    </a:p>
                  </a:txBody>
                  <a:tcPr>
                    <a:solidFill>
                      <a:schemeClr val="accent1">
                        <a:lumMod val="20000"/>
                        <a:lumOff val="80000"/>
                      </a:schemeClr>
                    </a:solidFill>
                  </a:tcPr>
                </a:tc>
              </a:tr>
              <a:tr h="596463">
                <a:tc>
                  <a:txBody>
                    <a:bodyPr/>
                    <a:lstStyle/>
                    <a:p>
                      <a:r>
                        <a:rPr lang="es-CO" sz="1100" b="1" dirty="0" smtClean="0"/>
                        <a:t>Método inductivo:</a:t>
                      </a:r>
                      <a:r>
                        <a:rPr lang="es-CO" sz="1100" baseline="0" dirty="0" smtClean="0"/>
                        <a:t> </a:t>
                      </a:r>
                      <a:r>
                        <a:rPr lang="es-CO" sz="1100" dirty="0" smtClean="0"/>
                        <a:t>este método parte del conocimiento de las particularidades de los fenómenos, hasta llegar a la construcción de una ley general; es un proceso que generaliza el conocimiento a partir de observaciones específicas, dando la posibilidad de aplicar sus leyes o postulados en otros casos en un tiempo y un espacio similar.</a:t>
                      </a:r>
                      <a:endParaRPr lang="es-CO" sz="1100" dirty="0"/>
                    </a:p>
                  </a:txBody>
                  <a:tcPr>
                    <a:solidFill>
                      <a:schemeClr val="accent1">
                        <a:lumMod val="20000"/>
                        <a:lumOff val="80000"/>
                      </a:schemeClr>
                    </a:solidFill>
                  </a:tcPr>
                </a:tc>
              </a:tr>
              <a:tr h="428230">
                <a:tc>
                  <a:txBody>
                    <a:bodyPr/>
                    <a:lstStyle/>
                    <a:p>
                      <a:r>
                        <a:rPr lang="es-CO" sz="1100" b="1" dirty="0" smtClean="0"/>
                        <a:t>Método analítico:</a:t>
                      </a:r>
                      <a:r>
                        <a:rPr lang="es-CO" sz="1100" dirty="0" smtClean="0"/>
                        <a:t> consiste en la identificación y separación de los componentes de un todo, con el fin de estudiarlos por separado, para examinar las relaciones entre las partes, debido a que la particularidad es parte de la totalidad y viceversa.</a:t>
                      </a:r>
                      <a:endParaRPr lang="es-CO" sz="1100" dirty="0"/>
                    </a:p>
                  </a:txBody>
                  <a:tcPr>
                    <a:solidFill>
                      <a:schemeClr val="accent1">
                        <a:lumMod val="20000"/>
                        <a:lumOff val="80000"/>
                      </a:schemeClr>
                    </a:solidFill>
                  </a:tcPr>
                </a:tc>
              </a:tr>
              <a:tr h="596463">
                <a:tc>
                  <a:txBody>
                    <a:bodyPr/>
                    <a:lstStyle/>
                    <a:p>
                      <a:r>
                        <a:rPr lang="es-CO" sz="1100" b="1" dirty="0" smtClean="0"/>
                        <a:t>Método</a:t>
                      </a:r>
                      <a:r>
                        <a:rPr lang="es-CO" sz="1100" b="1" baseline="0" dirty="0" smtClean="0"/>
                        <a:t> sintético:</a:t>
                      </a:r>
                      <a:r>
                        <a:rPr lang="es-CO" sz="1100" baseline="0" dirty="0" smtClean="0"/>
                        <a:t> en este, propio de las ciencias sociales, </a:t>
                      </a:r>
                      <a:r>
                        <a:rPr lang="es-CO" sz="1100" dirty="0" smtClean="0"/>
                        <a:t>el investigador efectúa suposiciones o conjeturas sobre la relación que existe entre fenómenos, a donde la conexión entre ambos no es evidente por sí misma, sino que el investigador las sintetiza para establecer una explicación tentativa que será puesta a prueba.</a:t>
                      </a:r>
                      <a:endParaRPr lang="es-CO" sz="1100" dirty="0"/>
                    </a:p>
                  </a:txBody>
                  <a:tcPr>
                    <a:solidFill>
                      <a:schemeClr val="accent1">
                        <a:lumMod val="20000"/>
                        <a:lumOff val="80000"/>
                      </a:schemeClr>
                    </a:solidFill>
                  </a:tcPr>
                </a:tc>
              </a:tr>
              <a:tr h="596463">
                <a:tc>
                  <a:txBody>
                    <a:bodyPr/>
                    <a:lstStyle/>
                    <a:p>
                      <a:r>
                        <a:rPr lang="es-CO" sz="1100" b="1" dirty="0" smtClean="0"/>
                        <a:t>Método cualitativo:</a:t>
                      </a:r>
                      <a:r>
                        <a:rPr lang="es-CO" sz="1100" baseline="0" dirty="0" smtClean="0"/>
                        <a:t> en este </a:t>
                      </a:r>
                      <a:r>
                        <a:rPr lang="es-CO" sz="1100" dirty="0" smtClean="0"/>
                        <a:t>se hace una selección de los participantes de manera intencionada, no azarosa, con el objeto de no manipular las variables. Con este tipo de método se da una relación directa entre el sujeto cognoscente y el objeto a conocer; es el método más apropiado en estudios de carácter etnológico, etnográfico, histórico y de caso.</a:t>
                      </a:r>
                      <a:endParaRPr lang="es-CO" sz="1100" dirty="0"/>
                    </a:p>
                  </a:txBody>
                  <a:tcPr>
                    <a:solidFill>
                      <a:schemeClr val="accent1">
                        <a:lumMod val="20000"/>
                        <a:lumOff val="80000"/>
                      </a:schemeClr>
                    </a:solidFill>
                  </a:tcPr>
                </a:tc>
              </a:tr>
              <a:tr h="428230">
                <a:tc>
                  <a:txBody>
                    <a:bodyPr/>
                    <a:lstStyle/>
                    <a:p>
                      <a:r>
                        <a:rPr lang="es-CO" sz="1100" b="1" dirty="0" smtClean="0"/>
                        <a:t>Método cuantitativo:</a:t>
                      </a:r>
                      <a:r>
                        <a:rPr lang="es-CO" sz="1100" dirty="0" smtClean="0"/>
                        <a:t> es propio de las ciencias naturales, su objeto es estudiar los fenómenos de manera cuantificable por lo que los datos para buscar son de carácter numérico, debido a que lo que busca es medir y verificar los datos obtenidos.</a:t>
                      </a:r>
                      <a:endParaRPr lang="es-CO" sz="1100" dirty="0"/>
                    </a:p>
                  </a:txBody>
                  <a:tcPr>
                    <a:solidFill>
                      <a:schemeClr val="accent1">
                        <a:lumMod val="20000"/>
                        <a:lumOff val="80000"/>
                      </a:schemeClr>
                    </a:solidFill>
                  </a:tcPr>
                </a:tc>
              </a:tr>
              <a:tr h="596463">
                <a:tc>
                  <a:txBody>
                    <a:bodyPr/>
                    <a:lstStyle/>
                    <a:p>
                      <a:r>
                        <a:rPr lang="es-CO" sz="1100" b="1" dirty="0" smtClean="0"/>
                        <a:t>Método experimental y cuasi-experimental: </a:t>
                      </a:r>
                      <a:r>
                        <a:rPr lang="es-CO" sz="1100" dirty="0" smtClean="0"/>
                        <a:t>son utilizados por lo general, en la medicina, la psicología, la enfermería, entre otras disciplinas; una de sus características es la manipulación de la información, por lo que se auxilian de varios diseños de la estadística paramétrica.</a:t>
                      </a:r>
                      <a:endParaRPr lang="es-CO" sz="1100" dirty="0"/>
                    </a:p>
                  </a:txBody>
                  <a:tcPr>
                    <a:solidFill>
                      <a:schemeClr val="accent1">
                        <a:lumMod val="20000"/>
                        <a:lumOff val="80000"/>
                      </a:schemeClr>
                    </a:solidFill>
                  </a:tcPr>
                </a:tc>
              </a:tr>
              <a:tr h="428230">
                <a:tc>
                  <a:txBody>
                    <a:bodyPr/>
                    <a:lstStyle/>
                    <a:p>
                      <a:r>
                        <a:rPr lang="es-CO" sz="1100" b="1" dirty="0" smtClean="0"/>
                        <a:t>Método de caso:</a:t>
                      </a:r>
                      <a:r>
                        <a:rPr lang="es-CO" sz="1100" dirty="0" smtClean="0"/>
                        <a:t> el estudio de caso consiste en dirigirse a un caso concreto, en el caso de la enfermería a un paciente. Las observaciones son directas documentándose en tiempo real, su análisis es en primera instancia inferencial. (Campos &amp; Covarrubias, 2010, p.32).</a:t>
                      </a:r>
                      <a:endParaRPr lang="es-CO" sz="1100" dirty="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3001063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Distingue las diferencias entre método y metodología y las clasificaciones de los métodos de investigación.</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2 del tema 2</a:t>
            </a:r>
          </a:p>
          <a:p>
            <a:r>
              <a:rPr lang="es-CO" sz="1200" dirty="0">
                <a:solidFill>
                  <a:srgbClr val="00B050"/>
                </a:solidFill>
              </a:rPr>
              <a:t>La información del  tema es una guía (no va en la pantalla); en pantalla  sí debe presentarse la información del </a:t>
            </a:r>
            <a:r>
              <a:rPr lang="es-CO" sz="1200" dirty="0" smtClean="0">
                <a:solidFill>
                  <a:srgbClr val="00B050"/>
                </a:solidFill>
              </a:rPr>
              <a:t>subtema.</a:t>
            </a:r>
          </a:p>
          <a:p>
            <a:r>
              <a:rPr lang="es-CO" sz="1200" dirty="0" smtClean="0">
                <a:solidFill>
                  <a:srgbClr val="00B050"/>
                </a:solidFill>
              </a:rPr>
              <a:t>Se </a:t>
            </a:r>
            <a:r>
              <a:rPr lang="es-CO" sz="1200" dirty="0">
                <a:solidFill>
                  <a:srgbClr val="00B050"/>
                </a:solidFill>
              </a:rPr>
              <a:t>presenta la información </a:t>
            </a:r>
            <a:r>
              <a:rPr lang="es-CO" sz="1200" dirty="0" smtClean="0">
                <a:solidFill>
                  <a:srgbClr val="00B050"/>
                </a:solidFill>
              </a:rPr>
              <a:t>introductoria  a través de un  recuadro y se desarrolla recurso interactivo de once botones o pestañas, cuya información aparece en un recuadro de abajo y va cambiando conforme la activación del usuario. La información de cada botón o pestaña se presenta en la tabla de la diapositiva 23.</a:t>
            </a:r>
          </a:p>
          <a:p>
            <a:r>
              <a:rPr lang="es-CO" sz="1200" dirty="0" smtClean="0">
                <a:solidFill>
                  <a:srgbClr val="00B050"/>
                </a:solidFill>
              </a:rPr>
              <a:t>La pantalla también cuenta con un recurso de </a:t>
            </a:r>
            <a:r>
              <a:rPr lang="es-CO" sz="1200" i="1" dirty="0" smtClean="0">
                <a:solidFill>
                  <a:srgbClr val="00B050"/>
                </a:solidFill>
              </a:rPr>
              <a:t>Para tener en cuenta</a:t>
            </a:r>
            <a:r>
              <a:rPr lang="es-CO" sz="1200" dirty="0" smtClean="0">
                <a:solidFill>
                  <a:srgbClr val="00B050"/>
                </a:solidFill>
              </a:rPr>
              <a:t>, cuya información se presenta en el recuadro correspondiente. </a:t>
            </a:r>
            <a:endParaRPr lang="es-CO" sz="1200" dirty="0"/>
          </a:p>
          <a:p>
            <a:r>
              <a:rPr lang="es-CO" sz="1200" dirty="0">
                <a:solidFill>
                  <a:srgbClr val="00B050"/>
                </a:solidFill>
              </a:rPr>
              <a:t>Esta pantalla debe contar con un botón de </a:t>
            </a:r>
            <a:r>
              <a:rPr lang="es-CO" sz="1200" dirty="0" smtClean="0">
                <a:solidFill>
                  <a:srgbClr val="00B050"/>
                </a:solidFill>
              </a:rPr>
              <a:t> </a:t>
            </a:r>
            <a:r>
              <a:rPr lang="es-CO" sz="1200" dirty="0">
                <a:solidFill>
                  <a:srgbClr val="00B050"/>
                </a:solidFill>
              </a:rPr>
              <a:t>volver al menú, que remita al usuario y pueda continuar con la navegación del siguiente subtema.</a:t>
            </a:r>
          </a:p>
          <a:p>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¿En qué se diferencian la investigación cuantitativa y cualitativa?</a:t>
            </a: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18" name="17 Rectángulo redondeado"/>
          <p:cNvSpPr/>
          <p:nvPr/>
        </p:nvSpPr>
        <p:spPr>
          <a:xfrm>
            <a:off x="875763" y="2189270"/>
            <a:ext cx="8387071" cy="75312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550" dirty="0" smtClean="0">
                <a:solidFill>
                  <a:schemeClr val="tx1"/>
                </a:solidFill>
              </a:rPr>
              <a:t>Ahora, conozcamos con mayor detalle cuáles son las características y diferencias entre</a:t>
            </a:r>
            <a:r>
              <a:rPr lang="es-CO" sz="1550" dirty="0">
                <a:solidFill>
                  <a:schemeClr val="tx1"/>
                </a:solidFill>
              </a:rPr>
              <a:t> </a:t>
            </a:r>
            <a:r>
              <a:rPr lang="es-CO" sz="1550" dirty="0" smtClean="0">
                <a:solidFill>
                  <a:schemeClr val="tx1"/>
                </a:solidFill>
              </a:rPr>
              <a:t>la investigación cuantitativa y cualitativa. </a:t>
            </a:r>
            <a:r>
              <a:rPr lang="es-CO" sz="1550" b="1" i="1" dirty="0" smtClean="0">
                <a:solidFill>
                  <a:schemeClr val="tx1"/>
                </a:solidFill>
              </a:rPr>
              <a:t>Para ello, haga clic en cada una de las siguientes pestañas.</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43916" y="169208"/>
            <a:ext cx="708987" cy="7113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3 Tabla"/>
          <p:cNvGraphicFramePr>
            <a:graphicFrameLocks noGrp="1"/>
          </p:cNvGraphicFramePr>
          <p:nvPr>
            <p:extLst>
              <p:ext uri="{D42A27DB-BD31-4B8C-83A1-F6EECF244321}">
                <p14:modId xmlns:p14="http://schemas.microsoft.com/office/powerpoint/2010/main" val="299448781"/>
              </p:ext>
            </p:extLst>
          </p:nvPr>
        </p:nvGraphicFramePr>
        <p:xfrm>
          <a:off x="2292823" y="4278395"/>
          <a:ext cx="5808130" cy="1921641"/>
        </p:xfrm>
        <a:graphic>
          <a:graphicData uri="http://schemas.openxmlformats.org/drawingml/2006/table">
            <a:tbl>
              <a:tblPr firstRow="1" firstCol="1" bandRow="1">
                <a:tableStyleId>{5C22544A-7EE6-4342-B048-85BDC9FD1C3A}</a:tableStyleId>
              </a:tblPr>
              <a:tblGrid>
                <a:gridCol w="3060976"/>
                <a:gridCol w="2747154"/>
              </a:tblGrid>
              <a:tr h="336287">
                <a:tc gridSpan="2">
                  <a:txBody>
                    <a:bodyPr/>
                    <a:lstStyle/>
                    <a:p>
                      <a:pPr algn="ctr">
                        <a:spcBef>
                          <a:spcPts val="600"/>
                        </a:spcBef>
                        <a:spcAft>
                          <a:spcPts val="0"/>
                        </a:spcAft>
                      </a:pPr>
                      <a:r>
                        <a:rPr lang="es-CO" sz="1400" dirty="0" smtClean="0">
                          <a:solidFill>
                            <a:schemeClr val="tx1"/>
                          </a:solidFill>
                          <a:effectLst/>
                          <a:latin typeface="Times New Roman"/>
                          <a:ea typeface="MS PGothic"/>
                        </a:rPr>
                        <a:t>Diseño metodológico</a:t>
                      </a:r>
                      <a:endParaRPr lang="es-CO" sz="1200" dirty="0">
                        <a:solidFill>
                          <a:schemeClr val="tx1"/>
                        </a:solidFill>
                        <a:effectLst/>
                        <a:latin typeface="Times New Roman"/>
                        <a:ea typeface="MS PGothic"/>
                      </a:endParaRPr>
                    </a:p>
                  </a:txBody>
                  <a:tcPr marL="68580" marR="68580" marT="0" marB="0"/>
                </a:tc>
                <a:tc hMerge="1">
                  <a:txBody>
                    <a:bodyPr/>
                    <a:lstStyle/>
                    <a:p>
                      <a:pPr algn="ctr">
                        <a:spcBef>
                          <a:spcPts val="600"/>
                        </a:spcBef>
                        <a:spcAft>
                          <a:spcPts val="0"/>
                        </a:spcAft>
                      </a:pPr>
                      <a:endParaRPr lang="es-CO" sz="1200" dirty="0">
                        <a:effectLst/>
                        <a:latin typeface="Times New Roman"/>
                        <a:ea typeface="MS PGothic"/>
                      </a:endParaRPr>
                    </a:p>
                  </a:txBody>
                  <a:tcPr marL="68580" marR="68580" marT="0" marB="0"/>
                </a:tc>
              </a:tr>
              <a:tr h="264226">
                <a:tc>
                  <a:txBody>
                    <a:bodyPr/>
                    <a:lstStyle/>
                    <a:p>
                      <a:pPr algn="ctr">
                        <a:spcBef>
                          <a:spcPts val="600"/>
                        </a:spcBef>
                        <a:spcAft>
                          <a:spcPts val="0"/>
                        </a:spcAft>
                      </a:pPr>
                      <a:r>
                        <a:rPr lang="es-ES" sz="1400" dirty="0">
                          <a:solidFill>
                            <a:schemeClr val="tx1"/>
                          </a:solidFill>
                          <a:effectLst/>
                        </a:rPr>
                        <a:t>Cuantitativo</a:t>
                      </a:r>
                      <a:endParaRPr lang="es-CO" sz="1600" dirty="0">
                        <a:solidFill>
                          <a:schemeClr val="tx1"/>
                        </a:solidFill>
                        <a:effectLst/>
                        <a:latin typeface="Times New Roman"/>
                        <a:ea typeface="MS PGothic"/>
                      </a:endParaRPr>
                    </a:p>
                  </a:txBody>
                  <a:tcPr marL="68580" marR="68580" marT="0" marB="0">
                    <a:solidFill>
                      <a:schemeClr val="accent1">
                        <a:lumMod val="60000"/>
                        <a:lumOff val="40000"/>
                      </a:schemeClr>
                    </a:solidFill>
                  </a:tcPr>
                </a:tc>
                <a:tc>
                  <a:txBody>
                    <a:bodyPr/>
                    <a:lstStyle/>
                    <a:p>
                      <a:pPr algn="ctr">
                        <a:spcBef>
                          <a:spcPts val="600"/>
                        </a:spcBef>
                        <a:spcAft>
                          <a:spcPts val="0"/>
                        </a:spcAft>
                      </a:pPr>
                      <a:r>
                        <a:rPr lang="es-ES" sz="1400" b="1" dirty="0">
                          <a:effectLst/>
                        </a:rPr>
                        <a:t>Cualitativo</a:t>
                      </a:r>
                      <a:endParaRPr lang="es-CO" sz="1600" b="1" dirty="0">
                        <a:effectLst/>
                        <a:latin typeface="Times New Roman"/>
                        <a:ea typeface="MS PGothic"/>
                      </a:endParaRPr>
                    </a:p>
                  </a:txBody>
                  <a:tcPr marL="68580" marR="68580" marT="0" marB="0">
                    <a:solidFill>
                      <a:schemeClr val="accent1">
                        <a:lumMod val="60000"/>
                        <a:lumOff val="40000"/>
                      </a:schemeClr>
                    </a:solidFill>
                  </a:tcPr>
                </a:tc>
              </a:tr>
              <a:tr h="1321128">
                <a:tc>
                  <a:txBody>
                    <a:bodyPr/>
                    <a:lstStyle/>
                    <a:p>
                      <a:pPr algn="just">
                        <a:spcBef>
                          <a:spcPts val="600"/>
                        </a:spcBef>
                        <a:spcAft>
                          <a:spcPts val="0"/>
                        </a:spcAft>
                      </a:pPr>
                      <a:r>
                        <a:rPr lang="es-ES" sz="1400" b="0" dirty="0">
                          <a:solidFill>
                            <a:schemeClr val="tx1"/>
                          </a:solidFill>
                          <a:effectLst/>
                        </a:rPr>
                        <a:t>Diseño lineal de la investigación mediante la estrategia deductiva. Revisión teórica. Procesamiento de datos mediante la medición y matematización. </a:t>
                      </a:r>
                      <a:endParaRPr lang="es-CO" sz="1600" b="0" dirty="0">
                        <a:solidFill>
                          <a:schemeClr val="tx1"/>
                        </a:solidFill>
                        <a:effectLst/>
                        <a:latin typeface="Times New Roman"/>
                        <a:ea typeface="MS PGothic"/>
                      </a:endParaRPr>
                    </a:p>
                  </a:txBody>
                  <a:tcPr marL="68580" marR="68580" marT="0" marB="0">
                    <a:solidFill>
                      <a:schemeClr val="accent1">
                        <a:lumMod val="20000"/>
                        <a:lumOff val="80000"/>
                      </a:schemeClr>
                    </a:solidFill>
                  </a:tcPr>
                </a:tc>
                <a:tc>
                  <a:txBody>
                    <a:bodyPr/>
                    <a:lstStyle/>
                    <a:p>
                      <a:pPr algn="just">
                        <a:spcBef>
                          <a:spcPts val="600"/>
                        </a:spcBef>
                        <a:spcAft>
                          <a:spcPts val="0"/>
                        </a:spcAft>
                      </a:pPr>
                      <a:r>
                        <a:rPr lang="es-ES" sz="1400" b="0" dirty="0">
                          <a:solidFill>
                            <a:schemeClr val="tx1"/>
                          </a:solidFill>
                          <a:effectLst/>
                        </a:rPr>
                        <a:t>Diseño en espiral, utilizando el método inductivo y permitiendo su ajuste durante la investigación. Interpretación de datos mediante la comprensión.</a:t>
                      </a:r>
                      <a:endParaRPr lang="es-CO" sz="1600" b="0" dirty="0">
                        <a:solidFill>
                          <a:schemeClr val="tx1"/>
                        </a:solidFill>
                        <a:effectLst/>
                        <a:latin typeface="Times New Roman"/>
                        <a:ea typeface="MS PGothic"/>
                      </a:endParaRPr>
                    </a:p>
                  </a:txBody>
                  <a:tcPr marL="68580" marR="68580" marT="0" marB="0">
                    <a:solidFill>
                      <a:schemeClr val="accent1">
                        <a:lumMod val="20000"/>
                        <a:lumOff val="80000"/>
                      </a:schemeClr>
                    </a:solidFill>
                  </a:tcPr>
                </a:tc>
              </a:tr>
            </a:tbl>
          </a:graphicData>
        </a:graphic>
      </p:graphicFrame>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1795" y="6397298"/>
            <a:ext cx="228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8884" y="7159298"/>
            <a:ext cx="4215230" cy="248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24 Rectángulo"/>
          <p:cNvSpPr/>
          <p:nvPr/>
        </p:nvSpPr>
        <p:spPr>
          <a:xfrm>
            <a:off x="5732217" y="8017908"/>
            <a:ext cx="3454400" cy="128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100" dirty="0">
                <a:solidFill>
                  <a:schemeClr val="tx1"/>
                </a:solidFill>
              </a:rPr>
              <a:t>Dada las diferencias y contraposiciones paradigmáticas de los métodos de investigación, el empleo de ambos procedimientos cuantitativos y cualitativos en una investigación probablemente podría ayudar a corregir los sesgos propios de cada </a:t>
            </a:r>
            <a:r>
              <a:rPr lang="es-CO" sz="1100" dirty="0" smtClean="0">
                <a:solidFill>
                  <a:schemeClr val="tx1"/>
                </a:solidFill>
              </a:rPr>
              <a:t>método.</a:t>
            </a:r>
            <a:endParaRPr lang="es-CO" sz="1100" dirty="0">
              <a:solidFill>
                <a:schemeClr val="tx1"/>
              </a:solidFill>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7747" y="2565832"/>
            <a:ext cx="204370" cy="372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5 Conector angular"/>
          <p:cNvCxnSpPr>
            <a:stCxn id="6147" idx="2"/>
            <a:endCxn id="23" idx="0"/>
          </p:cNvCxnSpPr>
          <p:nvPr/>
        </p:nvCxnSpPr>
        <p:spPr>
          <a:xfrm rot="5400000">
            <a:off x="6062606" y="4381972"/>
            <a:ext cx="4221220" cy="1333433"/>
          </a:xfrm>
          <a:prstGeom prst="bent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472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Distingue las diferencias entre método y metodología y las clasificaciones de los métodos de investigación.</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2 del tema 2</a:t>
            </a:r>
          </a:p>
          <a:p>
            <a:r>
              <a:rPr lang="es-CO" sz="1200" dirty="0">
                <a:solidFill>
                  <a:srgbClr val="00B050"/>
                </a:solidFill>
              </a:rPr>
              <a:t>La información de esta pantalla corresponde a </a:t>
            </a:r>
            <a:r>
              <a:rPr lang="es-CO" sz="1200" dirty="0" smtClean="0">
                <a:solidFill>
                  <a:srgbClr val="00B050"/>
                </a:solidFill>
              </a:rPr>
              <a:t>los contenidos de las solapas o acordeón del </a:t>
            </a:r>
            <a:r>
              <a:rPr lang="es-CO" sz="1200" dirty="0">
                <a:solidFill>
                  <a:srgbClr val="00B050"/>
                </a:solidFill>
              </a:rPr>
              <a:t>recurso interactivo de la diapositiva </a:t>
            </a:r>
            <a:r>
              <a:rPr lang="es-CO" sz="1200" dirty="0" smtClean="0">
                <a:solidFill>
                  <a:srgbClr val="00B050"/>
                </a:solidFill>
              </a:rPr>
              <a:t>22.</a:t>
            </a:r>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¿En qué se diferencian la investigación cuantitativa y cualitativa?</a:t>
            </a: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graphicFrame>
        <p:nvGraphicFramePr>
          <p:cNvPr id="5" name="4 Tabla"/>
          <p:cNvGraphicFramePr>
            <a:graphicFrameLocks noGrp="1"/>
          </p:cNvGraphicFramePr>
          <p:nvPr>
            <p:extLst>
              <p:ext uri="{D42A27DB-BD31-4B8C-83A1-F6EECF244321}">
                <p14:modId xmlns:p14="http://schemas.microsoft.com/office/powerpoint/2010/main" val="1092237114"/>
              </p:ext>
            </p:extLst>
          </p:nvPr>
        </p:nvGraphicFramePr>
        <p:xfrm>
          <a:off x="446566" y="2053515"/>
          <a:ext cx="8761217" cy="5878372"/>
        </p:xfrm>
        <a:graphic>
          <a:graphicData uri="http://schemas.openxmlformats.org/drawingml/2006/table">
            <a:tbl>
              <a:tblPr firstRow="1" firstCol="1" bandRow="1">
                <a:tableStyleId>{5C22544A-7EE6-4342-B048-85BDC9FD1C3A}</a:tableStyleId>
              </a:tblPr>
              <a:tblGrid>
                <a:gridCol w="1821719"/>
                <a:gridCol w="3331499"/>
                <a:gridCol w="3607999"/>
              </a:tblGrid>
              <a:tr h="197466">
                <a:tc>
                  <a:txBody>
                    <a:bodyPr/>
                    <a:lstStyle/>
                    <a:p>
                      <a:pPr algn="just">
                        <a:spcBef>
                          <a:spcPts val="600"/>
                        </a:spcBef>
                        <a:spcAft>
                          <a:spcPts val="0"/>
                        </a:spcAft>
                      </a:pPr>
                      <a:r>
                        <a:rPr lang="es-ES" sz="1200" dirty="0">
                          <a:effectLst/>
                        </a:rPr>
                        <a:t> </a:t>
                      </a:r>
                      <a:endParaRPr lang="es-CO" sz="1400" dirty="0">
                        <a:effectLst/>
                        <a:latin typeface="Times New Roman"/>
                        <a:ea typeface="MS PGothic"/>
                      </a:endParaRPr>
                    </a:p>
                  </a:txBody>
                  <a:tcPr marL="48724" marR="48724" marT="0" marB="0"/>
                </a:tc>
                <a:tc>
                  <a:txBody>
                    <a:bodyPr/>
                    <a:lstStyle/>
                    <a:p>
                      <a:pPr algn="ctr">
                        <a:spcBef>
                          <a:spcPts val="600"/>
                        </a:spcBef>
                        <a:spcAft>
                          <a:spcPts val="0"/>
                        </a:spcAft>
                      </a:pPr>
                      <a:r>
                        <a:rPr lang="es-ES" sz="1200" dirty="0">
                          <a:effectLst/>
                        </a:rPr>
                        <a:t>Cuantitativo</a:t>
                      </a:r>
                      <a:endParaRPr lang="es-CO" sz="1400" dirty="0">
                        <a:effectLst/>
                        <a:latin typeface="Times New Roman"/>
                        <a:ea typeface="MS PGothic"/>
                      </a:endParaRPr>
                    </a:p>
                  </a:txBody>
                  <a:tcPr marL="48724" marR="48724" marT="0" marB="0"/>
                </a:tc>
                <a:tc>
                  <a:txBody>
                    <a:bodyPr/>
                    <a:lstStyle/>
                    <a:p>
                      <a:pPr algn="ctr">
                        <a:spcBef>
                          <a:spcPts val="600"/>
                        </a:spcBef>
                        <a:spcAft>
                          <a:spcPts val="0"/>
                        </a:spcAft>
                      </a:pPr>
                      <a:r>
                        <a:rPr lang="es-ES" sz="1200" dirty="0">
                          <a:effectLst/>
                        </a:rPr>
                        <a:t>Cualitativo</a:t>
                      </a:r>
                      <a:endParaRPr lang="es-CO" sz="1400" dirty="0">
                        <a:effectLst/>
                        <a:latin typeface="Times New Roman"/>
                        <a:ea typeface="MS PGothic"/>
                      </a:endParaRPr>
                    </a:p>
                  </a:txBody>
                  <a:tcPr marL="48724" marR="48724" marT="0" marB="0"/>
                </a:tc>
              </a:tr>
              <a:tr h="789864">
                <a:tc>
                  <a:txBody>
                    <a:bodyPr/>
                    <a:lstStyle/>
                    <a:p>
                      <a:pPr algn="just">
                        <a:spcBef>
                          <a:spcPts val="600"/>
                        </a:spcBef>
                        <a:spcAft>
                          <a:spcPts val="0"/>
                        </a:spcAft>
                      </a:pPr>
                      <a:r>
                        <a:rPr lang="es-ES" sz="1200" dirty="0">
                          <a:effectLst/>
                        </a:rPr>
                        <a:t>Diseño metodológico</a:t>
                      </a:r>
                      <a:endParaRPr lang="es-CO" sz="1400" dirty="0">
                        <a:effectLst/>
                      </a:endParaRPr>
                    </a:p>
                    <a:p>
                      <a:pPr algn="just">
                        <a:spcBef>
                          <a:spcPts val="600"/>
                        </a:spcBef>
                        <a:spcAft>
                          <a:spcPts val="0"/>
                        </a:spcAft>
                      </a:pPr>
                      <a:r>
                        <a:rPr lang="es-ES" sz="1200" dirty="0">
                          <a:effectLst/>
                        </a:rPr>
                        <a:t> </a:t>
                      </a:r>
                      <a:endParaRPr lang="es-CO" sz="1400" dirty="0">
                        <a:effectLst/>
                      </a:endParaRPr>
                    </a:p>
                    <a:p>
                      <a:pPr algn="just">
                        <a:spcBef>
                          <a:spcPts val="600"/>
                        </a:spcBef>
                        <a:spcAft>
                          <a:spcPts val="0"/>
                        </a:spcAft>
                      </a:pPr>
                      <a:r>
                        <a:rPr lang="es-ES" sz="1200" dirty="0">
                          <a:effectLst/>
                        </a:rPr>
                        <a:t> </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Diseño lineal de la investigación mediante la estrategia deductiva. Revisión teórica. Procesamiento de datos mediante la medición y matematización. Cualitativo .</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Diseño en espiral, utilizando el método inductivo y permitiendo su ajuste durante la investigación. Interpretación de datos mediante la comprensión.</a:t>
                      </a:r>
                      <a:endParaRPr lang="es-CO" sz="1400" dirty="0">
                        <a:effectLst/>
                        <a:latin typeface="Times New Roman"/>
                        <a:ea typeface="MS PGothic"/>
                      </a:endParaRPr>
                    </a:p>
                  </a:txBody>
                  <a:tcPr marL="48724" marR="48724" marT="0" marB="0"/>
                </a:tc>
              </a:tr>
              <a:tr h="394931">
                <a:tc>
                  <a:txBody>
                    <a:bodyPr/>
                    <a:lstStyle/>
                    <a:p>
                      <a:pPr algn="just">
                        <a:spcBef>
                          <a:spcPts val="600"/>
                        </a:spcBef>
                        <a:spcAft>
                          <a:spcPts val="0"/>
                        </a:spcAft>
                      </a:pPr>
                      <a:r>
                        <a:rPr lang="es-ES" sz="1200" dirty="0">
                          <a:effectLst/>
                        </a:rPr>
                        <a:t>Meta de la investigación</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Conocimiento y dominio.</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Exploración e interpretación.</a:t>
                      </a:r>
                      <a:endParaRPr lang="es-CO" sz="1400" dirty="0">
                        <a:effectLst/>
                        <a:latin typeface="Times New Roman"/>
                        <a:ea typeface="MS PGothic"/>
                      </a:endParaRPr>
                    </a:p>
                  </a:txBody>
                  <a:tcPr marL="48724" marR="48724" marT="0" marB="0"/>
                </a:tc>
              </a:tr>
              <a:tr h="394931">
                <a:tc>
                  <a:txBody>
                    <a:bodyPr/>
                    <a:lstStyle/>
                    <a:p>
                      <a:pPr algn="just">
                        <a:spcBef>
                          <a:spcPts val="600"/>
                        </a:spcBef>
                        <a:spcAft>
                          <a:spcPts val="0"/>
                        </a:spcAft>
                      </a:pPr>
                      <a:r>
                        <a:rPr lang="es-ES" sz="1200" dirty="0">
                          <a:effectLst/>
                        </a:rPr>
                        <a:t>Objeto de estudio</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El objeto de estudio es el elemento singular empírico.</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Estudios en pequeña escala que solo se representan a sí mismos.</a:t>
                      </a:r>
                      <a:endParaRPr lang="es-CO" sz="1400" dirty="0">
                        <a:effectLst/>
                        <a:latin typeface="Times New Roman"/>
                        <a:ea typeface="MS PGothic"/>
                      </a:endParaRPr>
                    </a:p>
                  </a:txBody>
                  <a:tcPr marL="48724" marR="48724" marT="0" marB="0"/>
                </a:tc>
              </a:tr>
              <a:tr h="643018">
                <a:tc>
                  <a:txBody>
                    <a:bodyPr/>
                    <a:lstStyle/>
                    <a:p>
                      <a:pPr algn="just">
                        <a:spcBef>
                          <a:spcPts val="600"/>
                        </a:spcBef>
                        <a:spcAft>
                          <a:spcPts val="0"/>
                        </a:spcAft>
                      </a:pPr>
                      <a:r>
                        <a:rPr lang="es-ES" sz="1200" dirty="0">
                          <a:effectLst/>
                        </a:rPr>
                        <a:t>Relación entre teoría y práctica</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La teoría es el núcleo fundamental de toda investigación social, ya que le aporta su origen, su marco y su fin.</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No prueba teorías ni hipótesis. Es un método inductivo que genera teorías sustantivas o adapta las existentes a realidades emergentes.</a:t>
                      </a:r>
                      <a:endParaRPr lang="es-CO" sz="1400" dirty="0">
                        <a:effectLst/>
                        <a:latin typeface="Times New Roman"/>
                        <a:ea typeface="MS PGothic"/>
                      </a:endParaRPr>
                    </a:p>
                  </a:txBody>
                  <a:tcPr marL="48724" marR="48724" marT="0" marB="0"/>
                </a:tc>
              </a:tr>
              <a:tr h="789864">
                <a:tc>
                  <a:txBody>
                    <a:bodyPr/>
                    <a:lstStyle/>
                    <a:p>
                      <a:pPr algn="just">
                        <a:spcBef>
                          <a:spcPts val="600"/>
                        </a:spcBef>
                        <a:spcAft>
                          <a:spcPts val="0"/>
                        </a:spcAft>
                      </a:pPr>
                      <a:r>
                        <a:rPr lang="es-ES" sz="1200" dirty="0">
                          <a:effectLst/>
                        </a:rPr>
                        <a:t>Alcance de resultados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Nomotético: leyes generales mediante las cuales pueden preverse ciertos acontecimientos o establecerse sus factores determinantes.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Ideográficos: cada símbolo cultural tiene un significado único.</a:t>
                      </a:r>
                      <a:endParaRPr lang="es-CO" sz="1400" dirty="0">
                        <a:effectLst/>
                        <a:latin typeface="Times New Roman"/>
                        <a:ea typeface="MS PGothic"/>
                      </a:endParaRPr>
                    </a:p>
                  </a:txBody>
                  <a:tcPr marL="48724" marR="48724" marT="0" marB="0"/>
                </a:tc>
              </a:tr>
              <a:tr h="394931">
                <a:tc>
                  <a:txBody>
                    <a:bodyPr/>
                    <a:lstStyle/>
                    <a:p>
                      <a:pPr algn="just">
                        <a:spcBef>
                          <a:spcPts val="600"/>
                        </a:spcBef>
                        <a:spcAft>
                          <a:spcPts val="0"/>
                        </a:spcAft>
                      </a:pPr>
                      <a:r>
                        <a:rPr lang="es-ES" sz="1200" dirty="0">
                          <a:effectLst/>
                        </a:rPr>
                        <a:t>Naturaleza de los datos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Matemáticos, confiables y generalizables.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Verbales, relativos y cambiantes por grupos sociales</a:t>
                      </a:r>
                      <a:endParaRPr lang="es-CO" sz="1400" dirty="0">
                        <a:effectLst/>
                        <a:latin typeface="Times New Roman"/>
                        <a:ea typeface="MS PGothic"/>
                      </a:endParaRPr>
                    </a:p>
                  </a:txBody>
                  <a:tcPr marL="48724" marR="48724" marT="0" marB="0"/>
                </a:tc>
              </a:tr>
              <a:tr h="385811">
                <a:tc>
                  <a:txBody>
                    <a:bodyPr/>
                    <a:lstStyle/>
                    <a:p>
                      <a:pPr algn="just">
                        <a:spcBef>
                          <a:spcPts val="600"/>
                        </a:spcBef>
                        <a:spcAft>
                          <a:spcPts val="0"/>
                        </a:spcAft>
                      </a:pPr>
                      <a:r>
                        <a:rPr lang="es-ES" sz="1200" dirty="0">
                          <a:effectLst/>
                        </a:rPr>
                        <a:t>Intencionalidad</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Pretensiones de verdad. Se demuestra.</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Pretensiones de validez. Se construye.</a:t>
                      </a:r>
                      <a:endParaRPr lang="es-CO" sz="1400" dirty="0">
                        <a:effectLst/>
                        <a:latin typeface="Times New Roman"/>
                        <a:ea typeface="MS PGothic"/>
                      </a:endParaRPr>
                    </a:p>
                  </a:txBody>
                  <a:tcPr marL="48724" marR="48724" marT="0" marB="0"/>
                </a:tc>
              </a:tr>
              <a:tr h="394931">
                <a:tc>
                  <a:txBody>
                    <a:bodyPr/>
                    <a:lstStyle/>
                    <a:p>
                      <a:pPr algn="just">
                        <a:spcBef>
                          <a:spcPts val="600"/>
                        </a:spcBef>
                        <a:spcAft>
                          <a:spcPts val="0"/>
                        </a:spcAft>
                      </a:pPr>
                      <a:r>
                        <a:rPr lang="es-ES" sz="1200" dirty="0">
                          <a:effectLst/>
                        </a:rPr>
                        <a:t>Técnicas de recolección</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smtClean="0">
                          <a:effectLst/>
                        </a:rPr>
                        <a:t>De muestreo.</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De representatividad.</a:t>
                      </a:r>
                      <a:endParaRPr lang="es-CO" sz="1400" dirty="0">
                        <a:effectLst/>
                        <a:latin typeface="Times New Roman"/>
                        <a:ea typeface="MS PGothic"/>
                      </a:endParaRPr>
                    </a:p>
                  </a:txBody>
                  <a:tcPr marL="48724" marR="48724" marT="0" marB="0"/>
                </a:tc>
              </a:tr>
              <a:tr h="592398">
                <a:tc>
                  <a:txBody>
                    <a:bodyPr/>
                    <a:lstStyle/>
                    <a:p>
                      <a:pPr algn="just">
                        <a:spcBef>
                          <a:spcPts val="600"/>
                        </a:spcBef>
                        <a:spcAft>
                          <a:spcPts val="0"/>
                        </a:spcAft>
                      </a:pPr>
                      <a:r>
                        <a:rPr lang="es-ES" sz="1200" dirty="0">
                          <a:effectLst/>
                        </a:rPr>
                        <a:t>Principal fortaleza</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En estudios experimentales donde se toma aisladamente el objeto de estudio y se analizan sus componentes.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Se observa “al natural”, se aprecia la integralidad del fenómeno, no se descontextualiza.</a:t>
                      </a:r>
                      <a:endParaRPr lang="es-CO" sz="1400" dirty="0">
                        <a:effectLst/>
                        <a:latin typeface="Times New Roman"/>
                        <a:ea typeface="MS PGothic"/>
                      </a:endParaRPr>
                    </a:p>
                  </a:txBody>
                  <a:tcPr marL="48724" marR="48724" marT="0" marB="0"/>
                </a:tc>
              </a:tr>
              <a:tr h="257209">
                <a:tc>
                  <a:txBody>
                    <a:bodyPr/>
                    <a:lstStyle/>
                    <a:p>
                      <a:pPr algn="just">
                        <a:spcBef>
                          <a:spcPts val="600"/>
                        </a:spcBef>
                        <a:spcAft>
                          <a:spcPts val="0"/>
                        </a:spcAft>
                      </a:pPr>
                      <a:r>
                        <a:rPr lang="es-ES" sz="1200" dirty="0">
                          <a:effectLst/>
                        </a:rPr>
                        <a:t>Resultados </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Extensivos a otras situaciones.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Intensivos, particulares, históricos y profundos.</a:t>
                      </a:r>
                      <a:endParaRPr lang="es-CO" sz="1400" dirty="0">
                        <a:effectLst/>
                        <a:latin typeface="Times New Roman"/>
                        <a:ea typeface="MS PGothic"/>
                      </a:endParaRPr>
                    </a:p>
                  </a:txBody>
                  <a:tcPr marL="48724" marR="48724" marT="0" marB="0"/>
                </a:tc>
              </a:tr>
              <a:tr h="643018">
                <a:tc>
                  <a:txBody>
                    <a:bodyPr/>
                    <a:lstStyle/>
                    <a:p>
                      <a:pPr algn="just">
                        <a:spcBef>
                          <a:spcPts val="600"/>
                        </a:spcBef>
                        <a:spcAft>
                          <a:spcPts val="0"/>
                        </a:spcAft>
                      </a:pPr>
                      <a:r>
                        <a:rPr lang="es-ES" sz="1200" dirty="0">
                          <a:effectLst/>
                        </a:rPr>
                        <a:t>Enfoques</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Perspectiva analítica, experimental, probabilística, realista-empirista, </a:t>
                      </a:r>
                      <a:r>
                        <a:rPr lang="es-ES" sz="1200" dirty="0" smtClean="0">
                          <a:effectLst/>
                        </a:rPr>
                        <a:t>deductivista-universalista </a:t>
                      </a:r>
                      <a:r>
                        <a:rPr lang="es-ES" sz="1200" dirty="0">
                          <a:effectLst/>
                        </a:rPr>
                        <a:t>y extensiva.</a:t>
                      </a:r>
                      <a:endParaRPr lang="es-CO" sz="1400" dirty="0">
                        <a:effectLst/>
                        <a:latin typeface="Times New Roman"/>
                        <a:ea typeface="MS PGothic"/>
                      </a:endParaRPr>
                    </a:p>
                  </a:txBody>
                  <a:tcPr marL="48724" marR="48724" marT="0" marB="0"/>
                </a:tc>
                <a:tc>
                  <a:txBody>
                    <a:bodyPr/>
                    <a:lstStyle/>
                    <a:p>
                      <a:pPr algn="just">
                        <a:spcBef>
                          <a:spcPts val="600"/>
                        </a:spcBef>
                        <a:spcAft>
                          <a:spcPts val="0"/>
                        </a:spcAft>
                      </a:pPr>
                      <a:r>
                        <a:rPr lang="es-ES" sz="1200" dirty="0">
                          <a:effectLst/>
                        </a:rPr>
                        <a:t>Perspectiva holística. Admite la mirada naturalista, constructivista, realista, dialógica, inductiva, particular y profunda.</a:t>
                      </a:r>
                      <a:endParaRPr lang="es-CO" sz="1400" dirty="0">
                        <a:effectLst/>
                        <a:latin typeface="Times New Roman"/>
                        <a:ea typeface="MS PGothic"/>
                      </a:endParaRPr>
                    </a:p>
                  </a:txBody>
                  <a:tcPr marL="48724" marR="48724" marT="0" marB="0"/>
                </a:tc>
              </a:tr>
            </a:tbl>
          </a:graphicData>
        </a:graphic>
      </p:graphicFrame>
    </p:spTree>
    <p:extLst>
      <p:ext uri="{BB962C8B-B14F-4D97-AF65-F5344CB8AC3E}">
        <p14:creationId xmlns:p14="http://schemas.microsoft.com/office/powerpoint/2010/main" val="189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100" dirty="0"/>
              <a:t>Analiza, con sentido crítico, las características del método y objeto de conocimiento en el campo de la Administración Pública.</a:t>
            </a:r>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a:t>
            </a:r>
            <a:r>
              <a:rPr lang="es-CO" sz="1200" b="1" u="sng" dirty="0">
                <a:solidFill>
                  <a:srgbClr val="00B050"/>
                </a:solidFill>
              </a:rPr>
              <a:t>3</a:t>
            </a:r>
            <a:r>
              <a:rPr lang="es-CO" sz="1200" b="1" u="sng" dirty="0" smtClean="0">
                <a:solidFill>
                  <a:srgbClr val="00B050"/>
                </a:solidFill>
              </a:rPr>
              <a:t> del tema 2</a:t>
            </a:r>
          </a:p>
          <a:p>
            <a:r>
              <a:rPr lang="es-CO" sz="1200" dirty="0">
                <a:solidFill>
                  <a:srgbClr val="00B050"/>
                </a:solidFill>
              </a:rPr>
              <a:t>La información del  tema es una guía (no va en la pantalla); en pantalla  sí debe presentarse la información del subtema. Se presenta la información </a:t>
            </a:r>
            <a:r>
              <a:rPr lang="es-CO" sz="1200" dirty="0" smtClean="0">
                <a:solidFill>
                  <a:srgbClr val="00B050"/>
                </a:solidFill>
              </a:rPr>
              <a:t>inicial a través de un  recuadro y se desarrolla  organizador gráfico de tres (3) espacios como se muestra a la izquierda.</a:t>
            </a:r>
          </a:p>
          <a:p>
            <a:r>
              <a:rPr lang="es-CO" sz="1200" dirty="0">
                <a:solidFill>
                  <a:srgbClr val="00B050"/>
                </a:solidFill>
              </a:rPr>
              <a:t>Esta pantalla debe contar con un botón de siguiente</a:t>
            </a:r>
            <a:r>
              <a:rPr lang="es-CO" sz="1200" dirty="0" smtClean="0">
                <a:solidFill>
                  <a:srgbClr val="00B050"/>
                </a:solidFill>
              </a:rPr>
              <a:t>.</a:t>
            </a:r>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¿Cuál es el objeto de conocimiento en la administración pública? </a:t>
            </a: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8" name="27 Rectángulo redondeado"/>
          <p:cNvSpPr/>
          <p:nvPr/>
        </p:nvSpPr>
        <p:spPr>
          <a:xfrm>
            <a:off x="4660900" y="2055034"/>
            <a:ext cx="4610100" cy="236818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400" dirty="0" smtClean="0">
                <a:solidFill>
                  <a:schemeClr val="tx1"/>
                </a:solidFill>
              </a:rPr>
              <a:t>Pues bien, la </a:t>
            </a:r>
            <a:r>
              <a:rPr lang="es-CO" sz="1400" dirty="0">
                <a:solidFill>
                  <a:schemeClr val="tx1"/>
                </a:solidFill>
              </a:rPr>
              <a:t>mayoría de los autores y tratadistas coinciden en afirmar que la administración es una ciencia nueva cuyo objeto y método de estudio aún se cuestionan, pero, en todo caso, el fenómeno administrativo existe y debe seguirse observando con criterios y métodos científicos, como en el caso de las demás ciencias sociales. </a:t>
            </a:r>
          </a:p>
        </p:txBody>
      </p:sp>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13365" y="2086421"/>
            <a:ext cx="4231756" cy="509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26 CuadroTexto"/>
          <p:cNvSpPr txBox="1"/>
          <p:nvPr/>
        </p:nvSpPr>
        <p:spPr>
          <a:xfrm>
            <a:off x="1784849" y="2337754"/>
            <a:ext cx="2242572" cy="1277273"/>
          </a:xfrm>
          <a:prstGeom prst="rect">
            <a:avLst/>
          </a:prstGeom>
          <a:noFill/>
        </p:spPr>
        <p:txBody>
          <a:bodyPr wrap="square" rtlCol="0">
            <a:spAutoFit/>
          </a:bodyPr>
          <a:lstStyle/>
          <a:p>
            <a:pPr algn="ctr"/>
            <a:r>
              <a:rPr lang="es-CO" sz="1100" dirty="0" smtClean="0"/>
              <a:t>Para iniciar este tema, respondamos la siguiente pregunta: ¿la </a:t>
            </a:r>
            <a:r>
              <a:rPr lang="es-CO" sz="1100" dirty="0"/>
              <a:t>administración se puede considerar una ciencia bajo los presupuestos teóricos y epistemológicos en que se sustentan las ciencias en general?</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4462690"/>
            <a:ext cx="43053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7451398"/>
            <a:ext cx="4215230" cy="248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29 Rectángulo"/>
          <p:cNvSpPr/>
          <p:nvPr/>
        </p:nvSpPr>
        <p:spPr>
          <a:xfrm>
            <a:off x="2746918" y="8335408"/>
            <a:ext cx="3454400" cy="128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100" dirty="0">
                <a:solidFill>
                  <a:schemeClr val="tx1"/>
                </a:solidFill>
              </a:rPr>
              <a:t>Todavía permanecen reservas sobre su importancia conceptual y aplicada, lo cual dificulta que sea reconocida con plenitud metodológica </a:t>
            </a:r>
            <a:r>
              <a:rPr lang="es-CO" sz="1100" dirty="0" smtClean="0">
                <a:solidFill>
                  <a:schemeClr val="tx1"/>
                </a:solidFill>
              </a:rPr>
              <a:t>y </a:t>
            </a:r>
            <a:r>
              <a:rPr lang="es-CO" sz="1100" dirty="0">
                <a:solidFill>
                  <a:schemeClr val="tx1"/>
                </a:solidFill>
              </a:rPr>
              <a:t>se discuta si la AP se debe comprender como un arte, una ciencia, una disciplina, o una </a:t>
            </a:r>
            <a:r>
              <a:rPr lang="es-CO" sz="1100" dirty="0" smtClean="0">
                <a:solidFill>
                  <a:schemeClr val="tx1"/>
                </a:solidFill>
              </a:rPr>
              <a:t>técnica.(Uvalle ,(013 p.261).</a:t>
            </a:r>
            <a:endParaRPr lang="es-CO" sz="1100" dirty="0">
              <a:solidFill>
                <a:schemeClr val="tx1"/>
              </a:solidFill>
            </a:endParaRPr>
          </a:p>
        </p:txBody>
      </p:sp>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018" y="3868813"/>
            <a:ext cx="2095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3630" y="7451398"/>
            <a:ext cx="4081178" cy="23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34 Rectángulo"/>
          <p:cNvSpPr/>
          <p:nvPr/>
        </p:nvSpPr>
        <p:spPr>
          <a:xfrm>
            <a:off x="7054957" y="8170068"/>
            <a:ext cx="3454400" cy="1448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100" dirty="0" smtClean="0">
                <a:solidFill>
                  <a:schemeClr val="tx1"/>
                </a:solidFill>
              </a:rPr>
              <a:t>Es importante reconocer </a:t>
            </a:r>
            <a:r>
              <a:rPr lang="es-CO" sz="1100" dirty="0">
                <a:solidFill>
                  <a:schemeClr val="tx1"/>
                </a:solidFill>
              </a:rPr>
              <a:t>la necesidad de abordar este campo del conocimiento desde una perspectiva epistemológica, y de acuerdo con las caracterizaciones anteriormente desarrolladas sobre los paradigmas epistemológicos, para identificar y delimitar la administración pública como un objeto de conocimiento susceptible de ser investigado con rigor científico.</a:t>
            </a:r>
          </a:p>
        </p:txBody>
      </p:sp>
      <p:pic>
        <p:nvPicPr>
          <p:cNvPr id="922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5456" y="3868813"/>
            <a:ext cx="2571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6 Conector angular"/>
          <p:cNvCxnSpPr>
            <a:endCxn id="32" idx="0"/>
          </p:cNvCxnSpPr>
          <p:nvPr/>
        </p:nvCxnSpPr>
        <p:spPr>
          <a:xfrm rot="16200000" flipH="1">
            <a:off x="6419051" y="5176230"/>
            <a:ext cx="3230160" cy="1320176"/>
          </a:xfrm>
          <a:prstGeom prst="bentConnector3">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6"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4621510" y="6713942"/>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angular"/>
          <p:cNvCxnSpPr>
            <a:stCxn id="9219" idx="2"/>
            <a:endCxn id="29" idx="0"/>
          </p:cNvCxnSpPr>
          <p:nvPr/>
        </p:nvCxnSpPr>
        <p:spPr>
          <a:xfrm rot="5400000">
            <a:off x="3890349" y="4895954"/>
            <a:ext cx="3211110" cy="1899778"/>
          </a:xfrm>
          <a:prstGeom prst="bentConnector3">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36 CuadroTexto"/>
          <p:cNvSpPr txBox="1"/>
          <p:nvPr/>
        </p:nvSpPr>
        <p:spPr>
          <a:xfrm>
            <a:off x="4876800" y="4483825"/>
            <a:ext cx="1494536" cy="261610"/>
          </a:xfrm>
          <a:prstGeom prst="rect">
            <a:avLst/>
          </a:prstGeom>
          <a:noFill/>
        </p:spPr>
        <p:txBody>
          <a:bodyPr wrap="square" rtlCol="0">
            <a:spAutoFit/>
          </a:bodyPr>
          <a:lstStyle/>
          <a:p>
            <a:r>
              <a:rPr lang="es-CO" sz="1100" dirty="0">
                <a:solidFill>
                  <a:schemeClr val="bg1"/>
                </a:solidFill>
              </a:rPr>
              <a:t>562747135</a:t>
            </a:r>
          </a:p>
        </p:txBody>
      </p:sp>
    </p:spTree>
    <p:extLst>
      <p:ext uri="{BB962C8B-B14F-4D97-AF65-F5344CB8AC3E}">
        <p14:creationId xmlns:p14="http://schemas.microsoft.com/office/powerpoint/2010/main" val="3268300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Analiza, con sentido crítico, las características del método y objeto de conocimiento en el campo de la Administración Pública.</a:t>
            </a:r>
          </a:p>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585672" y="1373007"/>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a:t>
            </a:r>
            <a:r>
              <a:rPr lang="es-CO" sz="1200" b="1" u="sng" dirty="0">
                <a:solidFill>
                  <a:srgbClr val="00B050"/>
                </a:solidFill>
              </a:rPr>
              <a:t>3</a:t>
            </a:r>
            <a:r>
              <a:rPr lang="es-CO" sz="1200" b="1" u="sng" dirty="0" smtClean="0">
                <a:solidFill>
                  <a:srgbClr val="00B050"/>
                </a:solidFill>
              </a:rPr>
              <a:t> del tema 2</a:t>
            </a:r>
          </a:p>
          <a:p>
            <a:r>
              <a:rPr lang="es-CO" sz="1200" dirty="0">
                <a:solidFill>
                  <a:srgbClr val="00B050"/>
                </a:solidFill>
              </a:rPr>
              <a:t>La información del  tema es una guía (no va en la pantalla); en pantalla  sí debe presentarse la información del </a:t>
            </a:r>
            <a:r>
              <a:rPr lang="es-CO" sz="1200" dirty="0" smtClean="0">
                <a:solidFill>
                  <a:srgbClr val="00B050"/>
                </a:solidFill>
              </a:rPr>
              <a:t>subtema.</a:t>
            </a:r>
          </a:p>
          <a:p>
            <a:r>
              <a:rPr lang="es-CO" sz="1200" dirty="0" smtClean="0">
                <a:solidFill>
                  <a:srgbClr val="00B050"/>
                </a:solidFill>
              </a:rPr>
              <a:t>Se </a:t>
            </a:r>
            <a:r>
              <a:rPr lang="es-CO" sz="1200" dirty="0">
                <a:solidFill>
                  <a:srgbClr val="00B050"/>
                </a:solidFill>
              </a:rPr>
              <a:t>presenta la información </a:t>
            </a:r>
            <a:r>
              <a:rPr lang="es-CO" sz="1200" dirty="0" smtClean="0">
                <a:solidFill>
                  <a:srgbClr val="00B050"/>
                </a:solidFill>
              </a:rPr>
              <a:t>inicial a través de un  recuadro y se desarrolla  organizador gráfico de tres espacios, como se muestra a la izquierda.</a:t>
            </a:r>
          </a:p>
          <a:p>
            <a:r>
              <a:rPr lang="es-CO" sz="1200" dirty="0">
                <a:solidFill>
                  <a:srgbClr val="00B050"/>
                </a:solidFill>
              </a:rPr>
              <a:t>Esta pantalla debe contar con un botón de  volver al menú, que remita al usuario y pueda continuar con la navegación del siguiente subtema.</a:t>
            </a:r>
          </a:p>
          <a:p>
            <a:endParaRPr lang="es-CO" sz="1200" dirty="0">
              <a:solidFill>
                <a:srgbClr val="00B050"/>
              </a:solidFill>
            </a:endParaRPr>
          </a:p>
          <a:p>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¿Cuál es el objeto de conocimiento en la administración pública? </a:t>
            </a: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28" name="27 Rectángulo redondeado"/>
          <p:cNvSpPr/>
          <p:nvPr/>
        </p:nvSpPr>
        <p:spPr>
          <a:xfrm>
            <a:off x="177429" y="2185126"/>
            <a:ext cx="3200771" cy="396838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tx1"/>
                </a:solidFill>
              </a:rPr>
              <a:t>Según Uvalle (2003), en la obra </a:t>
            </a:r>
            <a:r>
              <a:rPr lang="es-CO" sz="1400" i="1" dirty="0">
                <a:solidFill>
                  <a:schemeClr val="tx1"/>
                </a:solidFill>
              </a:rPr>
              <a:t>La recuperación conceptual y metodológica de la administración pública</a:t>
            </a:r>
            <a:r>
              <a:rPr lang="es-CO" sz="1400" dirty="0">
                <a:solidFill>
                  <a:schemeClr val="tx1"/>
                </a:solidFill>
              </a:rPr>
              <a:t>, en el contexto actual de la sociedad del conocimiento, existen las condiciones para redefinir el objeto de estudio de la administración pública.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077" y="2008731"/>
            <a:ext cx="621959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redondeado"/>
          <p:cNvSpPr/>
          <p:nvPr/>
        </p:nvSpPr>
        <p:spPr>
          <a:xfrm>
            <a:off x="5016500" y="1780131"/>
            <a:ext cx="2489200" cy="937669"/>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4 CuadroTexto"/>
          <p:cNvSpPr txBox="1"/>
          <p:nvPr/>
        </p:nvSpPr>
        <p:spPr>
          <a:xfrm>
            <a:off x="5101152" y="1729330"/>
            <a:ext cx="2569648" cy="1061829"/>
          </a:xfrm>
          <a:prstGeom prst="rect">
            <a:avLst/>
          </a:prstGeom>
          <a:noFill/>
        </p:spPr>
        <p:txBody>
          <a:bodyPr wrap="square" rtlCol="0">
            <a:spAutoFit/>
          </a:bodyPr>
          <a:lstStyle/>
          <a:p>
            <a:r>
              <a:rPr lang="es-CO" sz="1050" dirty="0"/>
              <a:t>En lugar de separar </a:t>
            </a:r>
            <a:r>
              <a:rPr lang="es-CO" sz="1050" dirty="0" smtClean="0"/>
              <a:t>el </a:t>
            </a:r>
            <a:r>
              <a:rPr lang="es-CO" sz="1050" dirty="0"/>
              <a:t>gobierno y la administración pública, es conveniente relacionarlos; dado que por las atribuciones, responsabilidades y resultados materializan al Estado en la sociedad.</a:t>
            </a:r>
          </a:p>
        </p:txBody>
      </p:sp>
      <p:sp>
        <p:nvSpPr>
          <p:cNvPr id="37" name="36 Rectángulo redondeado"/>
          <p:cNvSpPr/>
          <p:nvPr/>
        </p:nvSpPr>
        <p:spPr>
          <a:xfrm>
            <a:off x="7886700" y="5056731"/>
            <a:ext cx="2489200" cy="1096782"/>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8" name="37 Rectángulo redondeado"/>
          <p:cNvSpPr/>
          <p:nvPr/>
        </p:nvSpPr>
        <p:spPr>
          <a:xfrm>
            <a:off x="2438400" y="5056731"/>
            <a:ext cx="2489200" cy="1207724"/>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35 CuadroTexto"/>
          <p:cNvSpPr txBox="1"/>
          <p:nvPr/>
        </p:nvSpPr>
        <p:spPr>
          <a:xfrm>
            <a:off x="7913512" y="5092408"/>
            <a:ext cx="2470044" cy="1061829"/>
          </a:xfrm>
          <a:prstGeom prst="rect">
            <a:avLst/>
          </a:prstGeom>
          <a:noFill/>
        </p:spPr>
        <p:txBody>
          <a:bodyPr wrap="square" rtlCol="0">
            <a:spAutoFit/>
          </a:bodyPr>
          <a:lstStyle/>
          <a:p>
            <a:r>
              <a:rPr lang="es-CO" sz="1050" dirty="0" smtClean="0"/>
              <a:t>Las </a:t>
            </a:r>
            <a:r>
              <a:rPr lang="es-CO" sz="1050" dirty="0"/>
              <a:t>instituciones </a:t>
            </a:r>
            <a:r>
              <a:rPr lang="es-CO" sz="1050" dirty="0" smtClean="0"/>
              <a:t>de </a:t>
            </a:r>
            <a:r>
              <a:rPr lang="es-CO" sz="1050" dirty="0"/>
              <a:t>la vida pública </a:t>
            </a:r>
            <a:r>
              <a:rPr lang="es-CO" sz="1050" dirty="0" smtClean="0"/>
              <a:t>deben implementar  </a:t>
            </a:r>
            <a:r>
              <a:rPr lang="es-CO" sz="1050" dirty="0"/>
              <a:t>fases de revisión, reforma, o reestructuración para determinar su grado de adaptación y eficacia en el contexto de un mundo en proceso de constante cambio y transformación.</a:t>
            </a:r>
          </a:p>
        </p:txBody>
      </p:sp>
      <p:sp>
        <p:nvSpPr>
          <p:cNvPr id="39" name="38 CuadroTexto"/>
          <p:cNvSpPr txBox="1"/>
          <p:nvPr/>
        </p:nvSpPr>
        <p:spPr>
          <a:xfrm>
            <a:off x="2470256" y="5129678"/>
            <a:ext cx="2470044" cy="1061829"/>
          </a:xfrm>
          <a:prstGeom prst="rect">
            <a:avLst/>
          </a:prstGeom>
          <a:noFill/>
        </p:spPr>
        <p:txBody>
          <a:bodyPr wrap="square" rtlCol="0">
            <a:spAutoFit/>
          </a:bodyPr>
          <a:lstStyle/>
          <a:p>
            <a:r>
              <a:rPr lang="es-CO" sz="1050" dirty="0" smtClean="0"/>
              <a:t>Se </a:t>
            </a:r>
            <a:r>
              <a:rPr lang="es-CO" sz="1050" dirty="0"/>
              <a:t>considera que existe un campo abierto para la investigación social, y la caracterización de campos y líneas de investigación que conduzcan a nuevas conceptualizaciones y teorizaciones sobre el fenómeno de la administración pública.</a:t>
            </a:r>
          </a:p>
        </p:txBody>
      </p:sp>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495" y="6308398"/>
            <a:ext cx="228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872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4 del tema 1</a:t>
            </a:r>
          </a:p>
          <a:p>
            <a:r>
              <a:rPr lang="es-CO" sz="1200" dirty="0" smtClean="0">
                <a:solidFill>
                  <a:srgbClr val="00B050"/>
                </a:solidFill>
              </a:rPr>
              <a:t>Debe aparecer en pantalla el nombre del tema, en este caso «Reto tema 2». Luego, se debe presentar la información introductoria mediante un recuadro y desarrollar una actividad  de emparejamiento con la información de la tabla de la izquierda, la cual muestra la correspondencia correcta. </a:t>
            </a:r>
            <a:r>
              <a:rPr lang="es-CO" sz="1200" dirty="0">
                <a:solidFill>
                  <a:srgbClr val="00B050"/>
                </a:solidFill>
              </a:rPr>
              <a:t>Las retroalimentaciones son las siguientes:</a:t>
            </a:r>
          </a:p>
          <a:p>
            <a:r>
              <a:rPr lang="es-CO" sz="1200" b="1" dirty="0"/>
              <a:t>Respuesta correcta</a:t>
            </a:r>
          </a:p>
          <a:p>
            <a:r>
              <a:rPr lang="es-CO" sz="1200" b="1" dirty="0" smtClean="0"/>
              <a:t>¡Buen </a:t>
            </a:r>
            <a:r>
              <a:rPr lang="es-CO" sz="1200" b="1" dirty="0"/>
              <a:t>trabajo! </a:t>
            </a:r>
            <a:r>
              <a:rPr lang="es-CO" sz="1200" dirty="0" smtClean="0"/>
              <a:t>Realizó la asociación </a:t>
            </a:r>
            <a:r>
              <a:rPr lang="es-CO" sz="1200" dirty="0"/>
              <a:t>correctamente. </a:t>
            </a:r>
            <a:r>
              <a:rPr lang="es-CO" sz="1200" dirty="0" smtClean="0"/>
              <a:t>Recuerde el concepto </a:t>
            </a:r>
            <a:r>
              <a:rPr lang="es-CO" sz="1200" dirty="0"/>
              <a:t>y téngalo presente al momento de llevar a cabo su </a:t>
            </a:r>
            <a:r>
              <a:rPr lang="es-CO" sz="1200" dirty="0" smtClean="0"/>
              <a:t>labor investigativa.</a:t>
            </a:r>
          </a:p>
          <a:p>
            <a:r>
              <a:rPr lang="es-CO" sz="1200" b="1" dirty="0" smtClean="0"/>
              <a:t>Respuesta incorrecta</a:t>
            </a:r>
            <a:endParaRPr lang="es-CO" sz="1200" b="1" dirty="0"/>
          </a:p>
          <a:p>
            <a:r>
              <a:rPr lang="es-CO" sz="1200" dirty="0"/>
              <a:t>Incorrecto. </a:t>
            </a:r>
            <a:r>
              <a:rPr lang="es-ES" sz="1200" dirty="0"/>
              <a:t>Parece que falta un poco de claridad sobre </a:t>
            </a:r>
            <a:r>
              <a:rPr lang="es-ES" sz="1200" dirty="0" smtClean="0"/>
              <a:t>el m</a:t>
            </a:r>
            <a:r>
              <a:rPr lang="es-CO" sz="1200" dirty="0" smtClean="0"/>
              <a:t>étodo </a:t>
            </a:r>
            <a:r>
              <a:rPr lang="es-CO" sz="1200" dirty="0"/>
              <a:t>y metodología de la investigación cuantitativa y </a:t>
            </a:r>
            <a:r>
              <a:rPr lang="es-CO" sz="1200" dirty="0" smtClean="0"/>
              <a:t>cualitativa.</a:t>
            </a:r>
            <a:r>
              <a:rPr lang="es-ES" sz="1200" dirty="0" smtClean="0"/>
              <a:t> </a:t>
            </a:r>
            <a:r>
              <a:rPr lang="es-ES" sz="1200" dirty="0"/>
              <a:t>Le recomendamos revisar nuevamente los contenidos para aclarar dudas.</a:t>
            </a:r>
            <a:endParaRPr lang="es-CO" sz="1200" dirty="0"/>
          </a:p>
          <a:p>
            <a:r>
              <a:rPr lang="es-CO" sz="1200" dirty="0">
                <a:solidFill>
                  <a:srgbClr val="00B050"/>
                </a:solidFill>
              </a:rPr>
              <a:t>Incluir el botón para bajar (esto en caso de que no se deje la navegación con la barra de desplazamiento). </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a:xfrm>
            <a:off x="71438" y="1314451"/>
            <a:ext cx="9429750" cy="1710975"/>
          </a:xfrm>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a:t>
            </a:r>
            <a:r>
              <a:rPr lang="es-CO" dirty="0" smtClean="0">
                <a:solidFill>
                  <a:schemeClr val="tx1"/>
                </a:solidFill>
              </a:rPr>
              <a:t>Reto tema 2</a:t>
            </a:r>
            <a:endParaRPr lang="es-CO" dirty="0">
              <a:solidFill>
                <a:schemeClr val="tx1"/>
              </a:solidFill>
            </a:endParaRPr>
          </a:p>
          <a:p>
            <a:endParaRPr lang="es-CO" dirty="0" smtClean="0">
              <a:solidFill>
                <a:schemeClr val="tx1"/>
              </a:solidFill>
            </a:endParaRPr>
          </a:p>
          <a:p>
            <a:endParaRPr lang="es-CO" dirty="0">
              <a:solidFill>
                <a:schemeClr val="tx1"/>
              </a:solidFill>
            </a:endParaRPr>
          </a:p>
          <a:p>
            <a:endParaRPr lang="es-CO" i="1" dirty="0" smtClean="0">
              <a:solidFill>
                <a:schemeClr val="tx1"/>
              </a:solidFill>
            </a:endParaRPr>
          </a:p>
          <a:p>
            <a:endParaRPr lang="es-CO" dirty="0" smtClean="0"/>
          </a:p>
          <a:p>
            <a:endParaRPr lang="es-CO" dirty="0"/>
          </a:p>
        </p:txBody>
      </p:sp>
      <p:sp>
        <p:nvSpPr>
          <p:cNvPr id="29" name="28 Rectángulo redondeado"/>
          <p:cNvSpPr/>
          <p:nvPr/>
        </p:nvSpPr>
        <p:spPr>
          <a:xfrm>
            <a:off x="850006" y="1944564"/>
            <a:ext cx="8412828" cy="58655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550" dirty="0">
                <a:solidFill>
                  <a:schemeClr val="tx1"/>
                </a:solidFill>
              </a:rPr>
              <a:t>Antes de finalizar, pongamos a prueba nuevamente el conocimiento adquirido a través de un ejercicio práctico</a:t>
            </a:r>
            <a:r>
              <a:rPr lang="es-CO" sz="1550" dirty="0" smtClean="0">
                <a:solidFill>
                  <a:schemeClr val="tx1"/>
                </a:solidFill>
              </a:rPr>
              <a:t>. Relacione cada uno de los conceptos con su correspondiente </a:t>
            </a:r>
            <a:r>
              <a:rPr lang="es-CO" sz="1550" dirty="0" err="1" smtClean="0">
                <a:solidFill>
                  <a:schemeClr val="tx1"/>
                </a:solidFill>
              </a:rPr>
              <a:t>definción</a:t>
            </a:r>
            <a:r>
              <a:rPr lang="es-CO" sz="1550" dirty="0">
                <a:solidFill>
                  <a:schemeClr val="tx1"/>
                </a:solidFill>
              </a:rPr>
              <a:t>.</a:t>
            </a:r>
          </a:p>
        </p:txBody>
      </p:sp>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08810" y="6701242"/>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3 Tabla"/>
          <p:cNvGraphicFramePr>
            <a:graphicFrameLocks noGrp="1"/>
          </p:cNvGraphicFramePr>
          <p:nvPr>
            <p:extLst>
              <p:ext uri="{D42A27DB-BD31-4B8C-83A1-F6EECF244321}">
                <p14:modId xmlns:p14="http://schemas.microsoft.com/office/powerpoint/2010/main" val="3982557542"/>
              </p:ext>
            </p:extLst>
          </p:nvPr>
        </p:nvGraphicFramePr>
        <p:xfrm>
          <a:off x="165098" y="2738966"/>
          <a:ext cx="9432696" cy="4582442"/>
        </p:xfrm>
        <a:graphic>
          <a:graphicData uri="http://schemas.openxmlformats.org/drawingml/2006/table">
            <a:tbl>
              <a:tblPr firstRow="1" bandRow="1">
                <a:tableStyleId>{5C22544A-7EE6-4342-B048-85BDC9FD1C3A}</a:tableStyleId>
              </a:tblPr>
              <a:tblGrid>
                <a:gridCol w="4716348"/>
                <a:gridCol w="4716348"/>
              </a:tblGrid>
              <a:tr h="309034">
                <a:tc>
                  <a:txBody>
                    <a:bodyPr/>
                    <a:lstStyle/>
                    <a:p>
                      <a:pPr algn="ctr"/>
                      <a:r>
                        <a:rPr lang="es-CO" dirty="0" smtClean="0"/>
                        <a:t>Concepto</a:t>
                      </a:r>
                      <a:endParaRPr lang="es-CO" dirty="0"/>
                    </a:p>
                  </a:txBody>
                  <a:tcPr/>
                </a:tc>
                <a:tc>
                  <a:txBody>
                    <a:bodyPr/>
                    <a:lstStyle/>
                    <a:p>
                      <a:pPr algn="ctr"/>
                      <a:r>
                        <a:rPr lang="es-CO" dirty="0" smtClean="0"/>
                        <a:t>Definición</a:t>
                      </a:r>
                      <a:endParaRPr lang="es-CO" dirty="0"/>
                    </a:p>
                  </a:txBody>
                  <a:tcPr/>
                </a:tc>
              </a:tr>
              <a:tr h="650522">
                <a:tc>
                  <a:txBody>
                    <a:bodyPr/>
                    <a:lstStyle/>
                    <a:p>
                      <a:r>
                        <a:rPr lang="es-CO" dirty="0" smtClean="0"/>
                        <a:t>Método analítico</a:t>
                      </a:r>
                      <a:endParaRPr lang="es-CO" dirty="0"/>
                    </a:p>
                  </a:txBody>
                  <a:tcPr/>
                </a:tc>
                <a:tc>
                  <a:txBody>
                    <a:bodyPr/>
                    <a:lstStyle/>
                    <a:p>
                      <a:r>
                        <a:rPr lang="es-CO" sz="1400" dirty="0" smtClean="0"/>
                        <a:t>Consiste en la identificación y separación de los componentes de un todo, con el fin de estudiarlos por separado, para examinar las relaciones entre las partes, debido a que la particularidad es parte de la totalidad y viceversa.</a:t>
                      </a:r>
                      <a:endParaRPr lang="es-CO" sz="1400" dirty="0"/>
                    </a:p>
                  </a:txBody>
                  <a:tcPr/>
                </a:tc>
              </a:tr>
              <a:tr h="650522">
                <a:tc>
                  <a:txBody>
                    <a:bodyPr/>
                    <a:lstStyle/>
                    <a:p>
                      <a:r>
                        <a:rPr lang="es-CO" dirty="0" smtClean="0"/>
                        <a:t>Método experimental y cuasi-experimental</a:t>
                      </a:r>
                      <a:endParaRPr lang="es-CO" dirty="0"/>
                    </a:p>
                  </a:txBody>
                  <a:tcPr/>
                </a:tc>
                <a:tc>
                  <a:txBody>
                    <a:bodyPr/>
                    <a:lstStyle/>
                    <a:p>
                      <a:r>
                        <a:rPr lang="es-CO" sz="1400" dirty="0" smtClean="0"/>
                        <a:t>Utilizados por lo general, en la medicina, la psicología, la enfermería, entre otras disciplinas; una de sus características es la manipulación de la información, por lo que se auxilian de varios diseños de la estadística paramétrica.</a:t>
                      </a:r>
                    </a:p>
                  </a:txBody>
                  <a:tcPr/>
                </a:tc>
              </a:tr>
              <a:tr h="650522">
                <a:tc>
                  <a:txBody>
                    <a:bodyPr/>
                    <a:lstStyle/>
                    <a:p>
                      <a:r>
                        <a:rPr lang="es-CO" dirty="0" smtClean="0"/>
                        <a:t>Método de caso</a:t>
                      </a:r>
                      <a:endParaRPr lang="es-CO" dirty="0"/>
                    </a:p>
                  </a:txBody>
                  <a:tcPr/>
                </a:tc>
                <a:tc>
                  <a:txBody>
                    <a:bodyPr/>
                    <a:lstStyle/>
                    <a:p>
                      <a:r>
                        <a:rPr lang="es-CO" sz="1400" dirty="0" smtClean="0"/>
                        <a:t>Consiste en dirigirse a un caso concreto, en el caso de la enfermería a un paciente. Las observaciones son directas documentándose en tiempo real, su análisis es en primera instancia inferencial. </a:t>
                      </a:r>
                      <a:endParaRPr lang="es-CO" sz="1400" dirty="0"/>
                    </a:p>
                  </a:txBody>
                  <a:tcPr/>
                </a:tc>
              </a:tr>
              <a:tr h="650522">
                <a:tc>
                  <a:txBody>
                    <a:bodyPr/>
                    <a:lstStyle/>
                    <a:p>
                      <a:r>
                        <a:rPr lang="es-CO" dirty="0" smtClean="0"/>
                        <a:t>Nomotético</a:t>
                      </a:r>
                    </a:p>
                    <a:p>
                      <a:endParaRPr lang="es-CO" dirty="0"/>
                    </a:p>
                  </a:txBody>
                  <a:tcPr/>
                </a:tc>
                <a:tc>
                  <a:txBody>
                    <a:bodyPr/>
                    <a:lstStyle/>
                    <a:p>
                      <a:r>
                        <a:rPr lang="es-CO" sz="1400" dirty="0" smtClean="0"/>
                        <a:t>Leyes generales mediante las cuales pueden preverse ciertos acontecimientos o establecerse sus factores determinantes.</a:t>
                      </a:r>
                      <a:endParaRPr lang="es-CO" sz="1400" dirty="0"/>
                    </a:p>
                  </a:txBody>
                  <a:tcPr/>
                </a:tc>
              </a:tr>
              <a:tr h="650522">
                <a:tc>
                  <a:txBody>
                    <a:bodyPr/>
                    <a:lstStyle/>
                    <a:p>
                      <a:r>
                        <a:rPr lang="es-CO" dirty="0" smtClean="0"/>
                        <a:t>Diseño metodológico</a:t>
                      </a:r>
                      <a:r>
                        <a:rPr lang="es-CO" baseline="0" dirty="0" smtClean="0"/>
                        <a:t> cualitativo</a:t>
                      </a:r>
                      <a:endParaRPr lang="es-CO" dirty="0"/>
                    </a:p>
                  </a:txBody>
                  <a:tcPr/>
                </a:tc>
                <a:tc>
                  <a:txBody>
                    <a:bodyPr/>
                    <a:lstStyle/>
                    <a:p>
                      <a:r>
                        <a:rPr lang="es-CO" sz="1400" dirty="0" smtClean="0"/>
                        <a:t>Diseño en espiral, utilizando el método inductivo y permitiendo su ajuste durante la investigación. Interpretación de datos mediante la comprensión.</a:t>
                      </a:r>
                    </a:p>
                  </a:txBody>
                  <a:tcPr/>
                </a:tc>
              </a:tr>
            </a:tbl>
          </a:graphicData>
        </a:graphic>
      </p:graphicFrame>
    </p:spTree>
    <p:extLst>
      <p:ext uri="{BB962C8B-B14F-4D97-AF65-F5344CB8AC3E}">
        <p14:creationId xmlns:p14="http://schemas.microsoft.com/office/powerpoint/2010/main" val="1824068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4 del tema 1</a:t>
            </a:r>
          </a:p>
          <a:p>
            <a:r>
              <a:rPr lang="es-CO" sz="1200" dirty="0" smtClean="0">
                <a:solidFill>
                  <a:srgbClr val="00B050"/>
                </a:solidFill>
              </a:rPr>
              <a:t>Debe aparecer en pantalla el personaje con el globo de diálogo con la información de la izquierda, que es el mensaje final.</a:t>
            </a:r>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a:xfrm>
            <a:off x="71438" y="1314451"/>
            <a:ext cx="9429750" cy="1710975"/>
          </a:xfrm>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Método y metodología de la investigación cuantitativa y cualitativa</a:t>
            </a:r>
          </a:p>
          <a:p>
            <a:r>
              <a:rPr lang="es-CO" b="1" dirty="0" smtClean="0">
                <a:solidFill>
                  <a:schemeClr val="tx1"/>
                </a:solidFill>
              </a:rPr>
              <a:t>Subtema</a:t>
            </a:r>
            <a:r>
              <a:rPr lang="es-CO" b="1" dirty="0">
                <a:solidFill>
                  <a:schemeClr val="tx1"/>
                </a:solidFill>
              </a:rPr>
              <a:t>:</a:t>
            </a:r>
            <a:r>
              <a:rPr lang="es-CO" dirty="0">
                <a:solidFill>
                  <a:schemeClr val="tx1"/>
                </a:solidFill>
              </a:rPr>
              <a:t> </a:t>
            </a:r>
            <a:r>
              <a:rPr lang="es-CO" dirty="0" smtClean="0">
                <a:solidFill>
                  <a:schemeClr val="tx1"/>
                </a:solidFill>
              </a:rPr>
              <a:t>Reto tema 2</a:t>
            </a:r>
            <a:endParaRPr lang="es-CO" dirty="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6196" y="1373007"/>
            <a:ext cx="493276" cy="48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4503855" y="2514242"/>
            <a:ext cx="1866900" cy="1018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020" y="1834240"/>
            <a:ext cx="3462135" cy="4406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17 CuadroTexto"/>
          <p:cNvSpPr txBox="1"/>
          <p:nvPr/>
        </p:nvSpPr>
        <p:spPr>
          <a:xfrm flipH="1">
            <a:off x="3016866" y="1998491"/>
            <a:ext cx="2005080" cy="1169551"/>
          </a:xfrm>
          <a:prstGeom prst="rect">
            <a:avLst/>
          </a:prstGeom>
          <a:noFill/>
        </p:spPr>
        <p:txBody>
          <a:bodyPr wrap="square" rtlCol="0">
            <a:spAutoFit/>
          </a:bodyPr>
          <a:lstStyle/>
          <a:p>
            <a:pPr algn="ctr"/>
            <a:r>
              <a:rPr lang="es-CO" sz="1000" dirty="0"/>
              <a:t>¡Hemos llegado al final </a:t>
            </a:r>
            <a:r>
              <a:rPr lang="es-CO" sz="1000" dirty="0" smtClean="0"/>
              <a:t>del </a:t>
            </a:r>
            <a:r>
              <a:rPr lang="es-CO" sz="1000" dirty="0"/>
              <a:t>módulo! </a:t>
            </a:r>
            <a:r>
              <a:rPr lang="es-CO" sz="1000" dirty="0" smtClean="0"/>
              <a:t>Esperamos </a:t>
            </a:r>
            <a:r>
              <a:rPr lang="es-CO" sz="1000" dirty="0"/>
              <a:t>que </a:t>
            </a:r>
            <a:r>
              <a:rPr lang="es-CO" sz="1000" dirty="0" smtClean="0"/>
              <a:t>haya </a:t>
            </a:r>
            <a:r>
              <a:rPr lang="es-CO" sz="1000" dirty="0"/>
              <a:t>sido muy provechoso </a:t>
            </a:r>
            <a:r>
              <a:rPr lang="es-CO" sz="1000" dirty="0" smtClean="0"/>
              <a:t>y generado </a:t>
            </a:r>
            <a:r>
              <a:rPr lang="es-CO" sz="1000" dirty="0"/>
              <a:t>expectativa </a:t>
            </a:r>
            <a:r>
              <a:rPr lang="es-CO" sz="1000" dirty="0" smtClean="0"/>
              <a:t>sobre el ejercicio investigativo. </a:t>
            </a:r>
            <a:endParaRPr lang="es-CO" sz="1000" dirty="0"/>
          </a:p>
          <a:p>
            <a:pPr algn="ctr"/>
            <a:r>
              <a:rPr lang="es-CO" sz="1000" b="1" i="1" dirty="0" smtClean="0"/>
              <a:t>Le invitamos a continuar con el estudio del módulo 3.</a:t>
            </a:r>
            <a:endParaRPr lang="es-CO" sz="1000" b="1" i="1" dirty="0"/>
          </a:p>
        </p:txBody>
      </p:sp>
    </p:spTree>
    <p:extLst>
      <p:ext uri="{BB962C8B-B14F-4D97-AF65-F5344CB8AC3E}">
        <p14:creationId xmlns:p14="http://schemas.microsoft.com/office/powerpoint/2010/main" val="1348585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half" idx="2"/>
          </p:nvPr>
        </p:nvSpPr>
        <p:spPr/>
        <p:txBody>
          <a:bodyPr/>
          <a:lstStyle/>
          <a:p>
            <a:r>
              <a:rPr lang="es-CO" dirty="0" smtClean="0"/>
              <a:t>Diplomado Formación </a:t>
            </a:r>
            <a:r>
              <a:rPr lang="es-CO" dirty="0"/>
              <a:t>de jóvenes investigadores y semilleros de investigación</a:t>
            </a:r>
          </a:p>
        </p:txBody>
      </p:sp>
      <p:sp>
        <p:nvSpPr>
          <p:cNvPr id="3" name="Marcador de texto 2"/>
          <p:cNvSpPr>
            <a:spLocks noGrp="1"/>
          </p:cNvSpPr>
          <p:nvPr>
            <p:ph type="body" sz="half" idx="10"/>
          </p:nvPr>
        </p:nvSpPr>
        <p:spPr/>
        <p:txBody>
          <a:bodyPr/>
          <a:lstStyle/>
          <a:p>
            <a:endParaRPr lang="es-CO" dirty="0"/>
          </a:p>
        </p:txBody>
      </p:sp>
      <p:sp>
        <p:nvSpPr>
          <p:cNvPr id="4" name="Marcador de texto 3"/>
          <p:cNvSpPr>
            <a:spLocks noGrp="1"/>
          </p:cNvSpPr>
          <p:nvPr>
            <p:ph type="body" sz="half" idx="11"/>
          </p:nvPr>
        </p:nvSpPr>
        <p:spPr/>
        <p:txBody>
          <a:bodyPr/>
          <a:lstStyle/>
          <a:p>
            <a:endParaRPr lang="es-CO" dirty="0"/>
          </a:p>
        </p:txBody>
      </p:sp>
      <p:sp>
        <p:nvSpPr>
          <p:cNvPr id="5" name="Marcador de texto 4"/>
          <p:cNvSpPr>
            <a:spLocks noGrp="1"/>
          </p:cNvSpPr>
          <p:nvPr>
            <p:ph type="body" sz="half" idx="12"/>
          </p:nvPr>
        </p:nvSpPr>
        <p:spPr>
          <a:xfrm>
            <a:off x="3447560" y="2867454"/>
            <a:ext cx="5846810" cy="390656"/>
          </a:xfrm>
        </p:spPr>
        <p:txBody>
          <a:bodyPr/>
          <a:lstStyle/>
          <a:p>
            <a:r>
              <a:rPr lang="es-CO" dirty="0" smtClean="0"/>
              <a:t>Unidad didáctica 2. Lógica y metodología de la investigación</a:t>
            </a:r>
            <a:endParaRPr lang="es-CO" dirty="0"/>
          </a:p>
        </p:txBody>
      </p:sp>
      <p:sp>
        <p:nvSpPr>
          <p:cNvPr id="6" name="Marcador de texto 5"/>
          <p:cNvSpPr>
            <a:spLocks noGrp="1"/>
          </p:cNvSpPr>
          <p:nvPr>
            <p:ph type="body" sz="half" idx="13"/>
          </p:nvPr>
        </p:nvSpPr>
        <p:spPr/>
        <p:txBody>
          <a:bodyPr/>
          <a:lstStyle/>
          <a:p>
            <a:r>
              <a:rPr lang="es-CO" dirty="0"/>
              <a:t>Héctor Ángel Díaz Mejía</a:t>
            </a:r>
          </a:p>
        </p:txBody>
      </p:sp>
      <p:sp>
        <p:nvSpPr>
          <p:cNvPr id="7" name="Marcador de texto 6"/>
          <p:cNvSpPr>
            <a:spLocks noGrp="1"/>
          </p:cNvSpPr>
          <p:nvPr>
            <p:ph type="body" sz="half" idx="14"/>
          </p:nvPr>
        </p:nvSpPr>
        <p:spPr/>
        <p:txBody>
          <a:bodyPr/>
          <a:lstStyle/>
          <a:p>
            <a:r>
              <a:rPr lang="es-CO" dirty="0" smtClean="0"/>
              <a:t>OVA</a:t>
            </a:r>
            <a:endParaRPr lang="es-CO" dirty="0"/>
          </a:p>
        </p:txBody>
      </p:sp>
      <p:sp>
        <p:nvSpPr>
          <p:cNvPr id="8" name="Marcador de texto 7"/>
          <p:cNvSpPr>
            <a:spLocks noGrp="1"/>
          </p:cNvSpPr>
          <p:nvPr>
            <p:ph type="body" sz="half" idx="15"/>
          </p:nvPr>
        </p:nvSpPr>
        <p:spPr/>
        <p:txBody>
          <a:bodyPr/>
          <a:lstStyle/>
          <a:p>
            <a:r>
              <a:rPr lang="es-CO" dirty="0" smtClean="0"/>
              <a:t>Elisa Amézquita Ospina</a:t>
            </a:r>
            <a:endParaRPr lang="es-CO" dirty="0"/>
          </a:p>
        </p:txBody>
      </p:sp>
      <p:sp>
        <p:nvSpPr>
          <p:cNvPr id="9" name="Marcador de texto 8"/>
          <p:cNvSpPr>
            <a:spLocks noGrp="1"/>
          </p:cNvSpPr>
          <p:nvPr>
            <p:ph type="body" sz="half" idx="16"/>
          </p:nvPr>
        </p:nvSpPr>
        <p:spPr/>
        <p:txBody>
          <a:bodyPr/>
          <a:lstStyle/>
          <a:p>
            <a:r>
              <a:rPr lang="es-CO" dirty="0" smtClean="0"/>
              <a:t>José Hernández</a:t>
            </a:r>
            <a:endParaRPr lang="es-CO" dirty="0"/>
          </a:p>
        </p:txBody>
      </p:sp>
      <p:sp>
        <p:nvSpPr>
          <p:cNvPr id="10" name="Marcador de texto 9"/>
          <p:cNvSpPr>
            <a:spLocks noGrp="1"/>
          </p:cNvSpPr>
          <p:nvPr>
            <p:ph type="body" sz="half" idx="17"/>
          </p:nvPr>
        </p:nvSpPr>
        <p:spPr/>
        <p:txBody>
          <a:bodyPr/>
          <a:lstStyle/>
          <a:p>
            <a:r>
              <a:rPr lang="es-CO" dirty="0" smtClean="0"/>
              <a:t>04 de agosto</a:t>
            </a:r>
            <a:endParaRPr lang="es-CO" dirty="0"/>
          </a:p>
        </p:txBody>
      </p:sp>
    </p:spTree>
    <p:extLst>
      <p:ext uri="{BB962C8B-B14F-4D97-AF65-F5344CB8AC3E}">
        <p14:creationId xmlns:p14="http://schemas.microsoft.com/office/powerpoint/2010/main" val="2145789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half" idx="2"/>
          </p:nvPr>
        </p:nvSpPr>
        <p:spPr/>
        <p:txBody>
          <a:bodyPr/>
          <a:lstStyle/>
          <a:p>
            <a:r>
              <a:rPr lang="es-CO" dirty="0"/>
              <a:t>La investigación en la sociedad del conocimiento</a:t>
            </a:r>
          </a:p>
        </p:txBody>
      </p:sp>
      <p:sp>
        <p:nvSpPr>
          <p:cNvPr id="3" name="Marcador de texto 2"/>
          <p:cNvSpPr>
            <a:spLocks noGrp="1"/>
          </p:cNvSpPr>
          <p:nvPr>
            <p:ph type="body" sz="half" idx="10"/>
          </p:nvPr>
        </p:nvSpPr>
        <p:spPr/>
        <p:txBody>
          <a:bodyPr/>
          <a:lstStyle/>
          <a:p>
            <a:r>
              <a:rPr lang="es-CO" dirty="0">
                <a:solidFill>
                  <a:srgbClr val="00B050"/>
                </a:solidFill>
              </a:rPr>
              <a:t>Presentar las competencias específicas en el organizador preestablecido, como se muestra a la izquierda</a:t>
            </a:r>
            <a:r>
              <a:rPr lang="es-CO" dirty="0" smtClean="0">
                <a:solidFill>
                  <a:srgbClr val="00B050"/>
                </a:solidFill>
              </a:rPr>
              <a:t>.</a:t>
            </a:r>
            <a:endParaRPr lang="es-CO" b="1" dirty="0">
              <a:solidFill>
                <a:srgbClr val="00B050"/>
              </a:solidFill>
            </a:endParaRPr>
          </a:p>
        </p:txBody>
      </p:sp>
      <p:sp>
        <p:nvSpPr>
          <p:cNvPr id="4" name="CuadroTexto 3"/>
          <p:cNvSpPr txBox="1"/>
          <p:nvPr/>
        </p:nvSpPr>
        <p:spPr>
          <a:xfrm>
            <a:off x="259306" y="2000532"/>
            <a:ext cx="3780432" cy="646331"/>
          </a:xfrm>
          <a:prstGeom prst="rect">
            <a:avLst/>
          </a:prstGeom>
          <a:noFill/>
        </p:spPr>
        <p:txBody>
          <a:bodyPr wrap="square" rtlCol="0">
            <a:spAutoFit/>
          </a:bodyPr>
          <a:lstStyle/>
          <a:p>
            <a:r>
              <a:rPr lang="es-CO" sz="1200" dirty="0"/>
              <a:t>Identifica las características esenciales de los paradigmas </a:t>
            </a:r>
            <a:r>
              <a:rPr lang="es-CO" sz="1200" dirty="0" smtClean="0"/>
              <a:t>empírico-analítico </a:t>
            </a:r>
            <a:r>
              <a:rPr lang="es-CO" sz="1200" dirty="0"/>
              <a:t>y hermenéutico y los enfoques teóricos  correspondientes derivados de sus fundamentos.</a:t>
            </a:r>
          </a:p>
        </p:txBody>
      </p:sp>
      <p:sp>
        <p:nvSpPr>
          <p:cNvPr id="5" name="CuadroTexto 4"/>
          <p:cNvSpPr txBox="1"/>
          <p:nvPr/>
        </p:nvSpPr>
        <p:spPr>
          <a:xfrm>
            <a:off x="341192" y="3032080"/>
            <a:ext cx="3657602" cy="461665"/>
          </a:xfrm>
          <a:prstGeom prst="rect">
            <a:avLst/>
          </a:prstGeom>
          <a:noFill/>
        </p:spPr>
        <p:txBody>
          <a:bodyPr wrap="square" rtlCol="0">
            <a:spAutoFit/>
          </a:bodyPr>
          <a:lstStyle/>
          <a:p>
            <a:r>
              <a:rPr lang="es-CO" sz="1200" dirty="0"/>
              <a:t>Establece las características generales  del </a:t>
            </a:r>
            <a:r>
              <a:rPr lang="es-CO" sz="1200" dirty="0" smtClean="0"/>
              <a:t>método </a:t>
            </a:r>
            <a:r>
              <a:rPr lang="es-CO" sz="1200" dirty="0"/>
              <a:t>científico y las funciones de la </a:t>
            </a:r>
            <a:r>
              <a:rPr lang="es-CO" sz="1200" dirty="0" smtClean="0"/>
              <a:t>investigación.</a:t>
            </a:r>
            <a:endParaRPr lang="es-CO" sz="1200" dirty="0"/>
          </a:p>
        </p:txBody>
      </p:sp>
      <p:sp>
        <p:nvSpPr>
          <p:cNvPr id="7" name="CuadroTexto 4"/>
          <p:cNvSpPr txBox="1"/>
          <p:nvPr/>
        </p:nvSpPr>
        <p:spPr>
          <a:xfrm>
            <a:off x="329816" y="3962416"/>
            <a:ext cx="3657602" cy="461665"/>
          </a:xfrm>
          <a:prstGeom prst="rect">
            <a:avLst/>
          </a:prstGeom>
          <a:noFill/>
        </p:spPr>
        <p:txBody>
          <a:bodyPr wrap="square" rtlCol="0">
            <a:spAutoFit/>
          </a:bodyPr>
          <a:lstStyle/>
          <a:p>
            <a:r>
              <a:rPr lang="es-CO" sz="1200" dirty="0"/>
              <a:t>Distingue las diferencias entre método y </a:t>
            </a:r>
            <a:r>
              <a:rPr lang="es-CO" sz="1200" dirty="0" smtClean="0"/>
              <a:t>metodología, </a:t>
            </a:r>
            <a:r>
              <a:rPr lang="es-CO" sz="1200" dirty="0"/>
              <a:t>y las clasificaciones de los métodos de </a:t>
            </a:r>
            <a:r>
              <a:rPr lang="es-CO" sz="1200" dirty="0" smtClean="0"/>
              <a:t>investigación.</a:t>
            </a:r>
            <a:endParaRPr lang="es-CO" sz="1200" dirty="0"/>
          </a:p>
        </p:txBody>
      </p:sp>
      <p:sp>
        <p:nvSpPr>
          <p:cNvPr id="8" name="CuadroTexto 4"/>
          <p:cNvSpPr txBox="1"/>
          <p:nvPr/>
        </p:nvSpPr>
        <p:spPr>
          <a:xfrm>
            <a:off x="343464" y="4835888"/>
            <a:ext cx="3657602" cy="646331"/>
          </a:xfrm>
          <a:prstGeom prst="rect">
            <a:avLst/>
          </a:prstGeom>
          <a:noFill/>
        </p:spPr>
        <p:txBody>
          <a:bodyPr wrap="square" rtlCol="0">
            <a:spAutoFit/>
          </a:bodyPr>
          <a:lstStyle/>
          <a:p>
            <a:r>
              <a:rPr lang="es-CO" sz="1200" dirty="0"/>
              <a:t>Analiza, con sentido crítico, las características del método y objeto de conocimiento en el campo de la Administración Pública.</a:t>
            </a:r>
          </a:p>
        </p:txBody>
      </p:sp>
    </p:spTree>
    <p:extLst>
      <p:ext uri="{BB962C8B-B14F-4D97-AF65-F5344CB8AC3E}">
        <p14:creationId xmlns:p14="http://schemas.microsoft.com/office/powerpoint/2010/main" val="3313592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half" idx="2"/>
          </p:nvPr>
        </p:nvSpPr>
        <p:spPr/>
        <p:txBody>
          <a:bodyPr/>
          <a:lstStyle/>
          <a:p>
            <a:endParaRPr lang="es-CO" dirty="0"/>
          </a:p>
        </p:txBody>
      </p:sp>
      <p:sp>
        <p:nvSpPr>
          <p:cNvPr id="3" name="2 Marcador de SmartArt"/>
          <p:cNvSpPr>
            <a:spLocks noGrp="1"/>
          </p:cNvSpPr>
          <p:nvPr>
            <p:ph type="dgm" sz="quarter" idx="10"/>
          </p:nvPr>
        </p:nvSpPr>
        <p:spPr/>
      </p:sp>
      <p:graphicFrame>
        <p:nvGraphicFramePr>
          <p:cNvPr id="5" name="4 Diagrama"/>
          <p:cNvGraphicFramePr/>
          <p:nvPr>
            <p:extLst>
              <p:ext uri="{D42A27DB-BD31-4B8C-83A1-F6EECF244321}">
                <p14:modId xmlns:p14="http://schemas.microsoft.com/office/powerpoint/2010/main" val="4239205171"/>
              </p:ext>
            </p:extLst>
          </p:nvPr>
        </p:nvGraphicFramePr>
        <p:xfrm>
          <a:off x="1522730" y="615315"/>
          <a:ext cx="7684770" cy="6242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8959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half" idx="19"/>
          </p:nvPr>
        </p:nvSpPr>
        <p:spPr>
          <a:xfrm>
            <a:off x="148236" y="3417055"/>
            <a:ext cx="3944470" cy="6311145"/>
          </a:xfrm>
        </p:spPr>
        <p:txBody>
          <a:bodyPr/>
          <a:lstStyle/>
          <a:p>
            <a:pPr algn="just">
              <a:spcBef>
                <a:spcPts val="0"/>
              </a:spcBef>
            </a:pPr>
            <a:r>
              <a:rPr lang="es-CO" sz="1000" dirty="0" smtClean="0">
                <a:latin typeface="Arial" pitchFamily="34" charset="0"/>
                <a:ea typeface="Verdana" panose="020B0604030504040204" pitchFamily="34" charset="0"/>
                <a:cs typeface="Arial" pitchFamily="34" charset="0"/>
              </a:rPr>
              <a:t>Elaborar un menú inicial que presente el título de los dos grandes temas en botón</a:t>
            </a:r>
          </a:p>
          <a:p>
            <a:pPr algn="just">
              <a:spcBef>
                <a:spcPts val="0"/>
              </a:spcBef>
            </a:pPr>
            <a:endParaRPr lang="es-CO" sz="1000" dirty="0" smtClean="0">
              <a:latin typeface="Arial" pitchFamily="34" charset="0"/>
              <a:ea typeface="Verdana" panose="020B0604030504040204" pitchFamily="34" charset="0"/>
              <a:cs typeface="Arial" pitchFamily="34" charset="0"/>
            </a:endParaRPr>
          </a:p>
          <a:p>
            <a:pPr>
              <a:spcBef>
                <a:spcPts val="0"/>
              </a:spcBef>
            </a:pPr>
            <a:r>
              <a:rPr lang="es-CO" sz="1000" b="1" dirty="0" smtClean="0">
                <a:latin typeface="Arial" pitchFamily="34" charset="0"/>
                <a:ea typeface="Verdana" panose="020B0604030504040204" pitchFamily="34" charset="0"/>
                <a:cs typeface="Arial" pitchFamily="34" charset="0"/>
              </a:rPr>
              <a:t>Tema </a:t>
            </a:r>
            <a:r>
              <a:rPr lang="es-CO" sz="1000" b="1" dirty="0">
                <a:latin typeface="Arial" pitchFamily="34" charset="0"/>
                <a:ea typeface="Verdana" panose="020B0604030504040204" pitchFamily="34" charset="0"/>
                <a:cs typeface="Arial" pitchFamily="34" charset="0"/>
              </a:rPr>
              <a:t>1. Lógica y paradigmas epistemológicos de la investigación</a:t>
            </a:r>
          </a:p>
          <a:p>
            <a:pPr>
              <a:spcBef>
                <a:spcPts val="0"/>
              </a:spcBef>
            </a:pPr>
            <a:endParaRPr lang="es-CO" sz="1000" b="1" dirty="0">
              <a:latin typeface="Arial" pitchFamily="34" charset="0"/>
              <a:ea typeface="Verdana" panose="020B0604030504040204" pitchFamily="34" charset="0"/>
              <a:cs typeface="Arial" pitchFamily="34" charset="0"/>
            </a:endParaRPr>
          </a:p>
          <a:p>
            <a:pPr>
              <a:spcBef>
                <a:spcPts val="0"/>
              </a:spcBef>
            </a:pPr>
            <a:r>
              <a:rPr lang="es-CO" sz="1000" b="1" dirty="0" smtClean="0">
                <a:latin typeface="Arial" pitchFamily="34" charset="0"/>
                <a:ea typeface="Verdana" panose="020B0604030504040204" pitchFamily="34" charset="0"/>
                <a:cs typeface="Arial" pitchFamily="34" charset="0"/>
              </a:rPr>
              <a:t>Tema </a:t>
            </a:r>
            <a:r>
              <a:rPr lang="es-CO" sz="1000" b="1" dirty="0">
                <a:latin typeface="Arial" pitchFamily="34" charset="0"/>
                <a:ea typeface="Verdana" panose="020B0604030504040204" pitchFamily="34" charset="0"/>
                <a:cs typeface="Arial" pitchFamily="34" charset="0"/>
              </a:rPr>
              <a:t>2. Método y metodología de la investigación cuantitativa y cualitativa</a:t>
            </a:r>
          </a:p>
          <a:p>
            <a:pPr>
              <a:spcBef>
                <a:spcPts val="0"/>
              </a:spcBef>
            </a:pPr>
            <a:endParaRPr lang="es-CO" sz="1000" dirty="0">
              <a:latin typeface="Verdana" panose="020B0604030504040204" pitchFamily="34" charset="0"/>
              <a:ea typeface="Verdana" panose="020B0604030504040204" pitchFamily="34" charset="0"/>
              <a:cs typeface="Verdana" panose="020B0604030504040204" pitchFamily="34" charset="0"/>
            </a:endParaRPr>
          </a:p>
          <a:p>
            <a:pPr>
              <a:spcBef>
                <a:spcPts val="0"/>
              </a:spcBef>
            </a:pPr>
            <a:r>
              <a:rPr lang="es-CO" sz="1000" dirty="0" smtClean="0">
                <a:latin typeface="Verdana" panose="020B0604030504040204" pitchFamily="34" charset="0"/>
                <a:ea typeface="Verdana" panose="020B0604030504040204" pitchFamily="34" charset="0"/>
                <a:cs typeface="Verdana" panose="020B0604030504040204" pitchFamily="34" charset="0"/>
              </a:rPr>
              <a:t>A medida que el usuario vaya visitando los diferentes botones, estos deben aparecer sombreados en el menú.</a:t>
            </a:r>
          </a:p>
          <a:p>
            <a:pPr>
              <a:spcBef>
                <a:spcPts val="0"/>
              </a:spcBef>
            </a:pPr>
            <a:endParaRPr lang="es-CO" sz="1000" dirty="0">
              <a:latin typeface="Verdana" panose="020B0604030504040204" pitchFamily="34" charset="0"/>
              <a:ea typeface="Verdana" panose="020B0604030504040204" pitchFamily="34" charset="0"/>
              <a:cs typeface="Verdana" panose="020B0604030504040204" pitchFamily="34" charset="0"/>
            </a:endParaRPr>
          </a:p>
          <a:p>
            <a:pPr>
              <a:spcBef>
                <a:spcPts val="0"/>
              </a:spcBef>
            </a:pPr>
            <a:r>
              <a:rPr lang="es-CO" sz="1000" dirty="0" smtClean="0">
                <a:latin typeface="Verdana" panose="020B0604030504040204" pitchFamily="34" charset="0"/>
                <a:ea typeface="Verdana" panose="020B0604030504040204" pitchFamily="34" charset="0"/>
                <a:cs typeface="Verdana" panose="020B0604030504040204" pitchFamily="34" charset="0"/>
              </a:rPr>
              <a:t>El fondo del menú para esta unidad debe ser diferente al de la 1, para que se identifiquen fácilmente cada una de las unidades. Para esta sugiero las siguientes imágenes, en las que deben estar presentes los personajes ya diseñados:</a:t>
            </a:r>
          </a:p>
          <a:p>
            <a:pPr>
              <a:spcBef>
                <a:spcPts val="0"/>
              </a:spcBef>
            </a:pPr>
            <a:endParaRPr lang="es-CO" sz="1000" dirty="0">
              <a:latin typeface="Verdana" panose="020B0604030504040204" pitchFamily="34" charset="0"/>
              <a:ea typeface="Verdana" panose="020B0604030504040204" pitchFamily="34" charset="0"/>
              <a:cs typeface="Verdana" panose="020B0604030504040204" pitchFamily="34" charset="0"/>
            </a:endParaRPr>
          </a:p>
          <a:p>
            <a:pPr>
              <a:spcBef>
                <a:spcPts val="0"/>
              </a:spcBef>
            </a:pPr>
            <a:r>
              <a:rPr lang="es-CO" sz="1000" dirty="0" smtClean="0">
                <a:latin typeface="Verdana" panose="020B0604030504040204" pitchFamily="34" charset="0"/>
                <a:ea typeface="Verdana" panose="020B0604030504040204" pitchFamily="34" charset="0"/>
                <a:cs typeface="Verdana" panose="020B0604030504040204" pitchFamily="34" charset="0"/>
              </a:rPr>
              <a:t> </a:t>
            </a:r>
            <a:endParaRPr lang="es-CO" sz="1000" dirty="0">
              <a:latin typeface="Verdana" panose="020B0604030504040204" pitchFamily="34" charset="0"/>
              <a:ea typeface="Verdana" panose="020B0604030504040204" pitchFamily="34" charset="0"/>
              <a:cs typeface="Verdana" panose="020B0604030504040204" pitchFamily="34" charset="0"/>
            </a:endParaRPr>
          </a:p>
          <a:p>
            <a:endParaRPr lang="es-CO" dirty="0"/>
          </a:p>
        </p:txBody>
      </p:sp>
      <p:sp>
        <p:nvSpPr>
          <p:cNvPr id="4" name="Marcador de texto 1"/>
          <p:cNvSpPr>
            <a:spLocks noGrp="1"/>
          </p:cNvSpPr>
          <p:nvPr>
            <p:ph type="body" sz="half" idx="20"/>
          </p:nvPr>
        </p:nvSpPr>
        <p:spPr>
          <a:xfrm>
            <a:off x="148236" y="868516"/>
            <a:ext cx="3944470" cy="2002657"/>
          </a:xfrm>
          <a:prstGeom prst="rect">
            <a:avLst/>
          </a:prstGeom>
          <a:ln>
            <a:noFill/>
          </a:ln>
        </p:spPr>
        <p:txBody>
          <a:bodyPr/>
          <a:lstStyle>
            <a:lvl1pPr>
              <a:defRPr baseline="0"/>
            </a:lvl1pPr>
          </a:lstStyle>
          <a:p>
            <a:pPr marL="171450" indent="-171450">
              <a:buFont typeface="Arial" panose="020B0604020202020204" pitchFamily="34" charset="0"/>
              <a:buChar char="•"/>
            </a:pPr>
            <a:r>
              <a:rPr lang="es-CO" sz="1050" dirty="0">
                <a:solidFill>
                  <a:srgbClr val="1AC4C4"/>
                </a:solidFill>
                <a:latin typeface="Arial" panose="020B0604020202020204" pitchFamily="34" charset="0"/>
                <a:cs typeface="Arial" panose="020B0604020202020204" pitchFamily="34" charset="0"/>
              </a:rPr>
              <a:t>En </a:t>
            </a:r>
            <a:r>
              <a:rPr lang="es-CO" sz="1050" dirty="0" smtClean="0">
                <a:solidFill>
                  <a:srgbClr val="1AC4C4"/>
                </a:solidFill>
                <a:latin typeface="Arial" panose="020B0604020202020204" pitchFamily="34" charset="0"/>
                <a:cs typeface="Arial" panose="020B0604020202020204" pitchFamily="34" charset="0"/>
              </a:rPr>
              <a:t>el recurso elegido se </a:t>
            </a:r>
            <a:r>
              <a:rPr lang="es-CO" sz="1050" dirty="0">
                <a:solidFill>
                  <a:srgbClr val="1AC4C4"/>
                </a:solidFill>
                <a:latin typeface="Arial" panose="020B0604020202020204" pitchFamily="34" charset="0"/>
                <a:cs typeface="Arial" panose="020B0604020202020204" pitchFamily="34" charset="0"/>
              </a:rPr>
              <a:t>debe escribir el nombre </a:t>
            </a:r>
            <a:r>
              <a:rPr lang="es-CO" sz="1050" dirty="0" smtClean="0">
                <a:solidFill>
                  <a:srgbClr val="1AC4C4"/>
                </a:solidFill>
                <a:latin typeface="Arial" panose="020B0604020202020204" pitchFamily="34" charset="0"/>
                <a:cs typeface="Arial" panose="020B0604020202020204" pitchFamily="34" charset="0"/>
              </a:rPr>
              <a:t>del programa académico, </a:t>
            </a:r>
            <a:r>
              <a:rPr lang="es-CO" sz="1050" dirty="0">
                <a:solidFill>
                  <a:srgbClr val="1AC4C4"/>
                </a:solidFill>
                <a:latin typeface="Arial" panose="020B0604020202020204" pitchFamily="34" charset="0"/>
                <a:cs typeface="Arial" panose="020B0604020202020204" pitchFamily="34" charset="0"/>
              </a:rPr>
              <a:t>la asignatura y la unidad.</a:t>
            </a:r>
          </a:p>
          <a:p>
            <a:pPr marL="171450" indent="-171450">
              <a:buFont typeface="Arial" panose="020B0604020202020204" pitchFamily="34" charset="0"/>
              <a:buChar char="•"/>
            </a:pPr>
            <a:r>
              <a:rPr lang="es-CO" sz="1050" dirty="0" smtClean="0">
                <a:solidFill>
                  <a:srgbClr val="1AC4C4"/>
                </a:solidFill>
                <a:latin typeface="Arial" panose="020B0604020202020204" pitchFamily="34" charset="0"/>
                <a:cs typeface="Arial" panose="020B0604020202020204" pitchFamily="34" charset="0"/>
              </a:rPr>
              <a:t>Incluir </a:t>
            </a:r>
            <a:r>
              <a:rPr lang="es-CO" sz="1050" dirty="0">
                <a:solidFill>
                  <a:srgbClr val="1AC4C4"/>
                </a:solidFill>
                <a:latin typeface="Arial" panose="020B0604020202020204" pitchFamily="34" charset="0"/>
                <a:cs typeface="Arial" panose="020B0604020202020204" pitchFamily="34" charset="0"/>
              </a:rPr>
              <a:t>los botones de competencias y objetivos de aprendizaje al igual que los enlaces externos.</a:t>
            </a:r>
          </a:p>
          <a:p>
            <a:pPr marL="171450" indent="-171450">
              <a:buFont typeface="Arial" panose="020B0604020202020204" pitchFamily="34" charset="0"/>
              <a:buChar char="•"/>
            </a:pPr>
            <a:r>
              <a:rPr lang="es-CO" sz="1050" dirty="0" smtClean="0">
                <a:solidFill>
                  <a:srgbClr val="1AC4C4"/>
                </a:solidFill>
                <a:latin typeface="Arial" panose="020B0604020202020204" pitchFamily="34" charset="0"/>
                <a:cs typeface="Arial" panose="020B0604020202020204" pitchFamily="34" charset="0"/>
              </a:rPr>
              <a:t>Los </a:t>
            </a:r>
            <a:r>
              <a:rPr lang="es-CO" sz="1050" dirty="0">
                <a:solidFill>
                  <a:srgbClr val="1AC4C4"/>
                </a:solidFill>
                <a:latin typeface="Arial" panose="020B0604020202020204" pitchFamily="34" charset="0"/>
                <a:cs typeface="Arial" panose="020B0604020202020204" pitchFamily="34" charset="0"/>
              </a:rPr>
              <a:t>textos en </a:t>
            </a:r>
            <a:r>
              <a:rPr lang="es-CO" sz="1050" dirty="0" smtClean="0">
                <a:solidFill>
                  <a:srgbClr val="1AC4C4"/>
                </a:solidFill>
                <a:latin typeface="Arial" panose="020B0604020202020204" pitchFamily="34" charset="0"/>
                <a:cs typeface="Arial" panose="020B0604020202020204" pitchFamily="34" charset="0"/>
              </a:rPr>
              <a:t>verde </a:t>
            </a:r>
            <a:r>
              <a:rPr lang="es-CO" sz="1050" dirty="0">
                <a:solidFill>
                  <a:srgbClr val="1AC4C4"/>
                </a:solidFill>
                <a:latin typeface="Arial" panose="020B0604020202020204" pitchFamily="34" charset="0"/>
                <a:cs typeface="Arial" panose="020B0604020202020204" pitchFamily="34" charset="0"/>
              </a:rPr>
              <a:t>son instrucciones para el diseñador gráfico.</a:t>
            </a:r>
          </a:p>
          <a:p>
            <a:pPr marL="171450" indent="-171450">
              <a:buFont typeface="Arial" panose="020B0604020202020204" pitchFamily="34" charset="0"/>
              <a:buChar char="•"/>
            </a:pPr>
            <a:r>
              <a:rPr lang="es-CO" sz="1050" dirty="0" smtClean="0">
                <a:solidFill>
                  <a:srgbClr val="1AC4C4"/>
                </a:solidFill>
                <a:latin typeface="Arial" panose="020B0604020202020204" pitchFamily="34" charset="0"/>
                <a:cs typeface="Arial" panose="020B0604020202020204" pitchFamily="34" charset="0"/>
              </a:rPr>
              <a:t>Tener </a:t>
            </a:r>
            <a:r>
              <a:rPr lang="es-CO" sz="1050" dirty="0">
                <a:solidFill>
                  <a:srgbClr val="1AC4C4"/>
                </a:solidFill>
                <a:latin typeface="Arial" panose="020B0604020202020204" pitchFamily="34" charset="0"/>
                <a:cs typeface="Arial" panose="020B0604020202020204" pitchFamily="34" charset="0"/>
              </a:rPr>
              <a:t>en cuenta que la población </a:t>
            </a:r>
            <a:r>
              <a:rPr lang="es-CO" sz="1050" dirty="0" smtClean="0">
                <a:solidFill>
                  <a:srgbClr val="1AC4C4"/>
                </a:solidFill>
                <a:latin typeface="Arial" panose="020B0604020202020204" pitchFamily="34" charset="0"/>
                <a:cs typeface="Arial" panose="020B0604020202020204" pitchFamily="34" charset="0"/>
              </a:rPr>
              <a:t>objetivo a la que se dirigen los recursos digitales de la ESAP son estudiantes de pregrado, postgrado y funcionarios públicos. </a:t>
            </a:r>
            <a:endParaRPr lang="es-CO" sz="1050" dirty="0">
              <a:solidFill>
                <a:srgbClr val="1AC4C4"/>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s-CO" sz="1050" dirty="0">
              <a:solidFill>
                <a:srgbClr val="1AC4C4"/>
              </a:solidFill>
              <a:latin typeface="Arial" panose="020B0604020202020204" pitchFamily="34" charset="0"/>
              <a:cs typeface="Arial" panose="020B0604020202020204" pitchFamily="34" charset="0"/>
            </a:endParaRPr>
          </a:p>
        </p:txBody>
      </p:sp>
      <p:sp>
        <p:nvSpPr>
          <p:cNvPr id="21" name="CuadroTexto 20"/>
          <p:cNvSpPr txBox="1"/>
          <p:nvPr/>
        </p:nvSpPr>
        <p:spPr>
          <a:xfrm>
            <a:off x="4472205" y="1125182"/>
            <a:ext cx="7428643" cy="369332"/>
          </a:xfrm>
          <a:prstGeom prst="rect">
            <a:avLst/>
          </a:prstGeom>
          <a:noFill/>
        </p:spPr>
        <p:txBody>
          <a:bodyPr wrap="square" rtlCol="0">
            <a:spAutoFit/>
          </a:bodyPr>
          <a:lstStyle/>
          <a:p>
            <a:pPr lvl="0" algn="ctr"/>
            <a:r>
              <a:rPr lang="es-CO" b="1" dirty="0"/>
              <a:t>Lógica y metodología de la investigación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605" y="1511300"/>
            <a:ext cx="72866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4497605" y="4457700"/>
            <a:ext cx="1941295" cy="965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1300" b="1" dirty="0">
                <a:solidFill>
                  <a:schemeClr val="tx2"/>
                </a:solidFill>
              </a:rPr>
              <a:t>Lógica y paradigmas epistemológicos de la investigación</a:t>
            </a:r>
          </a:p>
        </p:txBody>
      </p:sp>
      <p:sp>
        <p:nvSpPr>
          <p:cNvPr id="20" name="19 Rectángulo"/>
          <p:cNvSpPr/>
          <p:nvPr/>
        </p:nvSpPr>
        <p:spPr>
          <a:xfrm>
            <a:off x="4484905" y="5473700"/>
            <a:ext cx="1941295" cy="965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1300" b="1" dirty="0">
                <a:solidFill>
                  <a:schemeClr val="tx2"/>
                </a:solidFill>
              </a:rPr>
              <a:t>Método y metodología de la investigación cuantitativa y cualitativa</a:t>
            </a:r>
          </a:p>
        </p:txBody>
      </p:sp>
      <p:pic>
        <p:nvPicPr>
          <p:cNvPr id="9"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5427" l="9831" r="100000"/>
                    </a14:imgEffect>
                  </a14:imgLayer>
                </a14:imgProps>
              </a:ext>
              <a:ext uri="{28A0092B-C50C-407E-A947-70E740481C1C}">
                <a14:useLocalDpi xmlns:a14="http://schemas.microsoft.com/office/drawing/2010/main" val="0"/>
              </a:ext>
            </a:extLst>
          </a:blip>
          <a:srcRect/>
          <a:stretch>
            <a:fillRect/>
          </a:stretch>
        </p:blipFill>
        <p:spPr bwMode="auto">
          <a:xfrm>
            <a:off x="6204762" y="5117355"/>
            <a:ext cx="298712" cy="33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630" y="5833636"/>
            <a:ext cx="2554832" cy="165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030" y="7526277"/>
            <a:ext cx="2416175" cy="138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4556" y="7516193"/>
            <a:ext cx="2289588" cy="145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720630" y="5833636"/>
            <a:ext cx="1494536" cy="261610"/>
          </a:xfrm>
          <a:prstGeom prst="rect">
            <a:avLst/>
          </a:prstGeom>
          <a:noFill/>
        </p:spPr>
        <p:txBody>
          <a:bodyPr wrap="square" rtlCol="0">
            <a:spAutoFit/>
          </a:bodyPr>
          <a:lstStyle/>
          <a:p>
            <a:r>
              <a:rPr lang="es-CO" sz="1100" dirty="0">
                <a:solidFill>
                  <a:schemeClr val="bg1"/>
                </a:solidFill>
              </a:rPr>
              <a:t>578061268</a:t>
            </a:r>
            <a:endParaRPr lang="es-CO" sz="1100" dirty="0">
              <a:solidFill>
                <a:schemeClr val="bg1"/>
              </a:solidFill>
            </a:endParaRPr>
          </a:p>
        </p:txBody>
      </p:sp>
      <p:sp>
        <p:nvSpPr>
          <p:cNvPr id="13" name="12 CuadroTexto"/>
          <p:cNvSpPr txBox="1"/>
          <p:nvPr/>
        </p:nvSpPr>
        <p:spPr>
          <a:xfrm>
            <a:off x="-429030" y="7526277"/>
            <a:ext cx="1494536" cy="261610"/>
          </a:xfrm>
          <a:prstGeom prst="rect">
            <a:avLst/>
          </a:prstGeom>
          <a:noFill/>
        </p:spPr>
        <p:txBody>
          <a:bodyPr wrap="square" rtlCol="0">
            <a:spAutoFit/>
          </a:bodyPr>
          <a:lstStyle/>
          <a:p>
            <a:r>
              <a:rPr lang="es-CO" sz="1100" dirty="0"/>
              <a:t>428958757</a:t>
            </a:r>
          </a:p>
        </p:txBody>
      </p:sp>
      <p:sp>
        <p:nvSpPr>
          <p:cNvPr id="14" name="13 CuadroTexto"/>
          <p:cNvSpPr txBox="1"/>
          <p:nvPr/>
        </p:nvSpPr>
        <p:spPr>
          <a:xfrm>
            <a:off x="1987145" y="7500352"/>
            <a:ext cx="1494536" cy="261610"/>
          </a:xfrm>
          <a:prstGeom prst="rect">
            <a:avLst/>
          </a:prstGeom>
          <a:noFill/>
        </p:spPr>
        <p:txBody>
          <a:bodyPr wrap="square" rtlCol="0">
            <a:spAutoFit/>
          </a:bodyPr>
          <a:lstStyle/>
          <a:p>
            <a:r>
              <a:rPr lang="es-CO" sz="1100" dirty="0"/>
              <a:t>251529133</a:t>
            </a:r>
            <a:endParaRPr lang="es-CO" sz="1100" dirty="0"/>
          </a:p>
        </p:txBody>
      </p:sp>
    </p:spTree>
    <p:extLst>
      <p:ext uri="{BB962C8B-B14F-4D97-AF65-F5344CB8AC3E}">
        <p14:creationId xmlns:p14="http://schemas.microsoft.com/office/powerpoint/2010/main" val="264085943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dirty="0" smtClean="0">
                <a:solidFill>
                  <a:srgbClr val="00B050"/>
                </a:solidFill>
              </a:rPr>
              <a:t>Página de presentación</a:t>
            </a:r>
          </a:p>
          <a:p>
            <a:r>
              <a:rPr lang="es-CO" sz="1200" dirty="0" smtClean="0">
                <a:solidFill>
                  <a:srgbClr val="00B050"/>
                </a:solidFill>
              </a:rPr>
              <a:t>Se muestra e l personaje  con </a:t>
            </a:r>
            <a:r>
              <a:rPr lang="es-CO" sz="1200" dirty="0">
                <a:solidFill>
                  <a:srgbClr val="00B050"/>
                </a:solidFill>
              </a:rPr>
              <a:t>u</a:t>
            </a:r>
            <a:r>
              <a:rPr lang="es-CO" sz="1200" dirty="0" smtClean="0">
                <a:solidFill>
                  <a:srgbClr val="00B050"/>
                </a:solidFill>
              </a:rPr>
              <a:t>n cuadro de diálogo como se muestra a la izquierda.</a:t>
            </a:r>
          </a:p>
          <a:p>
            <a:r>
              <a:rPr lang="es-CO" sz="1200" dirty="0" smtClean="0">
                <a:solidFill>
                  <a:srgbClr val="00B050"/>
                </a:solidFill>
              </a:rPr>
              <a:t>Se apoya  la pantalla con una imagen como la  que se sugiere a la izquierda (referencia  de Shutterstock :221662603).</a:t>
            </a:r>
            <a:endParaRPr lang="es-CO" sz="1200" dirty="0">
              <a:solidFill>
                <a:srgbClr val="00B050"/>
              </a:solidFill>
            </a:endParaRP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a:xfrm>
            <a:off x="75743" y="1316776"/>
            <a:ext cx="9429750" cy="4158697"/>
          </a:xfrm>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endParaRPr lang="es-CO" dirty="0" smtClean="0">
              <a:solidFill>
                <a:schemeClr val="tx1"/>
              </a:solidFill>
            </a:endParaRP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3" name="2 Rectángulo"/>
          <p:cNvSpPr/>
          <p:nvPr/>
        </p:nvSpPr>
        <p:spPr>
          <a:xfrm>
            <a:off x="5013736" y="2387779"/>
            <a:ext cx="1438061"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939" y="1657024"/>
            <a:ext cx="3139628" cy="380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891" y="1755562"/>
            <a:ext cx="4298368" cy="3702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21 CuadroTexto"/>
          <p:cNvSpPr txBox="1"/>
          <p:nvPr/>
        </p:nvSpPr>
        <p:spPr>
          <a:xfrm>
            <a:off x="5704121" y="1787660"/>
            <a:ext cx="2032207" cy="1384995"/>
          </a:xfrm>
          <a:prstGeom prst="rect">
            <a:avLst/>
          </a:prstGeom>
          <a:noFill/>
        </p:spPr>
        <p:txBody>
          <a:bodyPr wrap="square" rtlCol="0">
            <a:spAutoFit/>
          </a:bodyPr>
          <a:lstStyle/>
          <a:p>
            <a:pPr algn="ctr"/>
            <a:r>
              <a:rPr lang="es-CO" sz="1050" dirty="0"/>
              <a:t>Hola, </a:t>
            </a:r>
            <a:r>
              <a:rPr lang="es-CO" sz="1050" dirty="0" smtClean="0"/>
              <a:t>mi nombre es Diana, y al igual que David</a:t>
            </a:r>
            <a:r>
              <a:rPr lang="es-CO" sz="1050" dirty="0"/>
              <a:t>, </a:t>
            </a:r>
            <a:r>
              <a:rPr lang="es-CO" sz="1050" dirty="0" smtClean="0"/>
              <a:t>soy estudiante </a:t>
            </a:r>
            <a:r>
              <a:rPr lang="es-CO" sz="1050" dirty="0"/>
              <a:t>de la </a:t>
            </a:r>
            <a:r>
              <a:rPr lang="es-CO" sz="1050" dirty="0" smtClean="0"/>
              <a:t>ESAP. Tendré la oportunidad de acompañarlo en el estudio de la unidad 2.</a:t>
            </a:r>
          </a:p>
          <a:p>
            <a:pPr algn="ctr"/>
            <a:r>
              <a:rPr lang="es-CO" sz="1050" b="1" dirty="0" smtClean="0"/>
              <a:t>¡Adelante!</a:t>
            </a:r>
            <a:endParaRPr lang="es-CO" sz="1050" b="1" dirty="0"/>
          </a:p>
          <a:p>
            <a:endParaRPr lang="es-CO" dirty="0"/>
          </a:p>
        </p:txBody>
      </p:sp>
      <p:sp>
        <p:nvSpPr>
          <p:cNvPr id="4" name="3 Rectángulo"/>
          <p:cNvSpPr/>
          <p:nvPr/>
        </p:nvSpPr>
        <p:spPr>
          <a:xfrm>
            <a:off x="950891" y="1786518"/>
            <a:ext cx="1237839" cy="369332"/>
          </a:xfrm>
          <a:prstGeom prst="rect">
            <a:avLst/>
          </a:prstGeom>
        </p:spPr>
        <p:txBody>
          <a:bodyPr wrap="none">
            <a:spAutoFit/>
          </a:bodyPr>
          <a:lstStyle/>
          <a:p>
            <a:r>
              <a:rPr lang="es-CO" dirty="0"/>
              <a:t>221662603</a:t>
            </a:r>
          </a:p>
        </p:txBody>
      </p:sp>
    </p:spTree>
    <p:extLst>
      <p:ext uri="{BB962C8B-B14F-4D97-AF65-F5344CB8AC3E}">
        <p14:creationId xmlns:p14="http://schemas.microsoft.com/office/powerpoint/2010/main" val="1789414426"/>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5514" y="6256747"/>
            <a:ext cx="2676525" cy="1020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endParaRPr lang="es-CO" sz="1050" dirty="0"/>
          </a:p>
        </p:txBody>
      </p:sp>
      <p:sp>
        <p:nvSpPr>
          <p:cNvPr id="13" name="Marcador de texto 12"/>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Menú tema 1</a:t>
            </a:r>
          </a:p>
          <a:p>
            <a:r>
              <a:rPr lang="es-CO" sz="1200" dirty="0" smtClean="0">
                <a:solidFill>
                  <a:srgbClr val="00B050"/>
                </a:solidFill>
              </a:rPr>
              <a:t>Se presenta el personaje  con </a:t>
            </a:r>
            <a:r>
              <a:rPr lang="es-CO" sz="1200" dirty="0">
                <a:solidFill>
                  <a:srgbClr val="00B050"/>
                </a:solidFill>
              </a:rPr>
              <a:t>u</a:t>
            </a:r>
            <a:r>
              <a:rPr lang="es-CO" sz="1200" dirty="0" smtClean="0">
                <a:solidFill>
                  <a:srgbClr val="00B050"/>
                </a:solidFill>
              </a:rPr>
              <a:t>n cuadro de diálogo como se muestra a la izquierda.</a:t>
            </a:r>
          </a:p>
          <a:p>
            <a:r>
              <a:rPr lang="es-CO" sz="1200" dirty="0" smtClean="0">
                <a:solidFill>
                  <a:srgbClr val="00B050"/>
                </a:solidFill>
              </a:rPr>
              <a:t>El esquema de la izquierda representa el menú de navegación de los subtemas y el reto del tema 1. Los títulos de los botones son los siguientes:</a:t>
            </a:r>
          </a:p>
          <a:p>
            <a:pPr marL="342900" indent="-342900">
              <a:spcBef>
                <a:spcPts val="0"/>
              </a:spcBef>
              <a:buFont typeface="Arial" pitchFamily="34" charset="0"/>
              <a:buChar char="•"/>
            </a:pPr>
            <a:endParaRPr lang="es-CO" sz="1200" dirty="0" smtClean="0">
              <a:latin typeface="Arial" pitchFamily="34" charset="0"/>
              <a:ea typeface="Verdana" panose="020B0604030504040204" pitchFamily="34" charset="0"/>
              <a:cs typeface="Arial" pitchFamily="34" charset="0"/>
            </a:endParaRPr>
          </a:p>
          <a:p>
            <a:pPr marL="342900" indent="-342900">
              <a:spcBef>
                <a:spcPts val="0"/>
              </a:spcBef>
              <a:buFont typeface="Arial" pitchFamily="34" charset="0"/>
              <a:buChar char="•"/>
            </a:pPr>
            <a:r>
              <a:rPr lang="es-CO" sz="1200" dirty="0">
                <a:latin typeface="Arial" pitchFamily="34" charset="0"/>
                <a:ea typeface="Verdana" panose="020B0604030504040204" pitchFamily="34" charset="0"/>
                <a:cs typeface="Arial" pitchFamily="34" charset="0"/>
              </a:rPr>
              <a:t>¿Qué es y para qué sirve la investigación?</a:t>
            </a:r>
          </a:p>
          <a:p>
            <a:pPr marL="342900" indent="-342900">
              <a:spcBef>
                <a:spcPts val="0"/>
              </a:spcBef>
              <a:buFont typeface="Arial" pitchFamily="34" charset="0"/>
              <a:buChar char="•"/>
            </a:pPr>
            <a:r>
              <a:rPr lang="es-CO" sz="1200" dirty="0">
                <a:latin typeface="Arial" pitchFamily="34" charset="0"/>
                <a:ea typeface="Verdana" panose="020B0604030504040204" pitchFamily="34" charset="0"/>
                <a:cs typeface="Arial" pitchFamily="34" charset="0"/>
              </a:rPr>
              <a:t>¿Cuáles con los paradigmas epistemológicos en la investigación  científica?</a:t>
            </a:r>
          </a:p>
          <a:p>
            <a:pPr marL="342900" indent="-342900">
              <a:spcBef>
                <a:spcPts val="0"/>
              </a:spcBef>
              <a:buFont typeface="Arial" pitchFamily="34" charset="0"/>
              <a:buChar char="•"/>
            </a:pPr>
            <a:r>
              <a:rPr lang="es-CO" sz="1200" dirty="0" smtClean="0">
                <a:latin typeface="Arial" pitchFamily="34" charset="0"/>
                <a:ea typeface="Verdana" panose="020B0604030504040204" pitchFamily="34" charset="0"/>
                <a:cs typeface="Arial" pitchFamily="34" charset="0"/>
              </a:rPr>
              <a:t>¿</a:t>
            </a:r>
            <a:r>
              <a:rPr lang="es-CO" sz="1200" dirty="0">
                <a:latin typeface="Arial" pitchFamily="34" charset="0"/>
                <a:ea typeface="Verdana" panose="020B0604030504040204" pitchFamily="34" charset="0"/>
                <a:cs typeface="Arial" pitchFamily="34" charset="0"/>
              </a:rPr>
              <a:t>Cuál es el papel del holismo en la investigación?</a:t>
            </a:r>
          </a:p>
          <a:p>
            <a:pPr marL="342900" indent="-342900">
              <a:spcBef>
                <a:spcPts val="0"/>
              </a:spcBef>
              <a:buFont typeface="Arial" pitchFamily="34" charset="0"/>
              <a:buChar char="•"/>
            </a:pPr>
            <a:r>
              <a:rPr lang="es-CO" sz="1200" dirty="0" smtClean="0">
                <a:latin typeface="Arial" pitchFamily="34" charset="0"/>
                <a:ea typeface="Verdana" panose="020B0604030504040204" pitchFamily="34" charset="0"/>
                <a:cs typeface="Arial" pitchFamily="34" charset="0"/>
              </a:rPr>
              <a:t>Reto tema 1</a:t>
            </a:r>
          </a:p>
          <a:p>
            <a:pPr>
              <a:spcBef>
                <a:spcPts val="0"/>
              </a:spcBef>
            </a:pPr>
            <a:endParaRPr lang="es-CO" sz="1200" dirty="0">
              <a:latin typeface="Arial" pitchFamily="34" charset="0"/>
              <a:ea typeface="Verdana" panose="020B0604030504040204" pitchFamily="34" charset="0"/>
              <a:cs typeface="Arial" pitchFamily="34" charset="0"/>
            </a:endParaRPr>
          </a:p>
          <a:p>
            <a:pPr>
              <a:spcBef>
                <a:spcPts val="0"/>
              </a:spcBef>
            </a:pPr>
            <a:r>
              <a:rPr lang="es-CO" sz="1200" dirty="0" smtClean="0">
                <a:solidFill>
                  <a:srgbClr val="00B050"/>
                </a:solidFill>
                <a:latin typeface="Arial" pitchFamily="34" charset="0"/>
                <a:ea typeface="Verdana" panose="020B0604030504040204" pitchFamily="34" charset="0"/>
                <a:cs typeface="Arial" pitchFamily="34" charset="0"/>
              </a:rPr>
              <a:t>Para cada uno de los botones incluir un ícono representativo como se muestra a la izquierda. </a:t>
            </a:r>
            <a:endParaRPr lang="es-CO" sz="1200" dirty="0">
              <a:solidFill>
                <a:srgbClr val="00B050"/>
              </a:solidFill>
              <a:latin typeface="Arial" pitchFamily="34" charset="0"/>
              <a:ea typeface="Verdana" panose="020B0604030504040204" pitchFamily="34" charset="0"/>
              <a:cs typeface="Arial" pitchFamily="34" charset="0"/>
            </a:endParaRPr>
          </a:p>
          <a:p>
            <a:r>
              <a:rPr lang="es-CO" sz="1200" dirty="0" smtClean="0">
                <a:solidFill>
                  <a:srgbClr val="00B050"/>
                </a:solidFill>
              </a:rPr>
              <a:t> </a:t>
            </a:r>
          </a:p>
        </p:txBody>
      </p:sp>
      <p:sp>
        <p:nvSpPr>
          <p:cNvPr id="21" name="Rectángulo 20"/>
          <p:cNvSpPr/>
          <p:nvPr/>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p:txBody>
          <a:bodyPr/>
          <a:lstStyle/>
          <a:p>
            <a:r>
              <a:rPr lang="es-CO" b="1" dirty="0" smtClean="0">
                <a:solidFill>
                  <a:schemeClr val="tx1"/>
                </a:solidFill>
              </a:rPr>
              <a:t>Tema</a:t>
            </a:r>
            <a:r>
              <a:rPr lang="es-CO" b="1" dirty="0">
                <a:solidFill>
                  <a:schemeClr val="tx1"/>
                </a:solidFill>
              </a:rPr>
              <a:t>:</a:t>
            </a:r>
            <a:r>
              <a:rPr lang="es-CO" dirty="0">
                <a:solidFill>
                  <a:schemeClr val="tx1"/>
                </a:solidFill>
              </a:rPr>
              <a:t> Lógica y paradigmas epistemológicos de la investigación</a:t>
            </a: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9855" y="1540911"/>
            <a:ext cx="4399422"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638" y="1573367"/>
            <a:ext cx="4056908" cy="531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5901" y="5967992"/>
            <a:ext cx="661340" cy="59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216" y="3205934"/>
            <a:ext cx="5810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8442" y="4642499"/>
            <a:ext cx="776571"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24 CuadroTexto"/>
          <p:cNvSpPr txBox="1"/>
          <p:nvPr/>
        </p:nvSpPr>
        <p:spPr>
          <a:xfrm>
            <a:off x="2184271" y="1797673"/>
            <a:ext cx="2653892" cy="1384995"/>
          </a:xfrm>
          <a:prstGeom prst="rect">
            <a:avLst/>
          </a:prstGeom>
          <a:noFill/>
        </p:spPr>
        <p:txBody>
          <a:bodyPr wrap="square" rtlCol="0">
            <a:spAutoFit/>
          </a:bodyPr>
          <a:lstStyle/>
          <a:p>
            <a:pPr algn="ctr"/>
            <a:r>
              <a:rPr lang="es-CO" sz="1050" dirty="0" smtClean="0"/>
              <a:t>El objetivo principal de este módulo es que apropie </a:t>
            </a:r>
            <a:r>
              <a:rPr lang="es-CO" sz="1050" dirty="0"/>
              <a:t>los fundamentos epistemológicos de la investigación y las características lógico-metodológicas de la investigación cualitativa y cuantitativa y, a partir de ello, </a:t>
            </a:r>
            <a:r>
              <a:rPr lang="es-CO" sz="1050" dirty="0" smtClean="0"/>
              <a:t>fortalezca </a:t>
            </a:r>
            <a:r>
              <a:rPr lang="es-CO" sz="1050" dirty="0"/>
              <a:t>las </a:t>
            </a:r>
            <a:r>
              <a:rPr lang="es-CO" sz="1050" dirty="0" smtClean="0"/>
              <a:t>competencias investigativas.</a:t>
            </a:r>
          </a:p>
          <a:p>
            <a:pPr algn="ctr"/>
            <a:r>
              <a:rPr lang="es-CO" sz="1050" b="1" i="1" dirty="0" smtClean="0"/>
              <a:t>Haga clic en los botones para acceder a los contenidos.</a:t>
            </a:r>
            <a:endParaRPr lang="es-CO" sz="1400" b="1" i="1" dirty="0"/>
          </a:p>
        </p:txBody>
      </p:sp>
    </p:spTree>
    <p:extLst>
      <p:ext uri="{BB962C8B-B14F-4D97-AF65-F5344CB8AC3E}">
        <p14:creationId xmlns:p14="http://schemas.microsoft.com/office/powerpoint/2010/main" val="350285299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p:cNvSpPr>
            <a:spLocks noGrp="1"/>
          </p:cNvSpPr>
          <p:nvPr>
            <p:ph type="body" sz="half" idx="2"/>
          </p:nvPr>
        </p:nvSpPr>
        <p:spPr/>
        <p:txBody>
          <a:bodyPr/>
          <a:lstStyle/>
          <a:p>
            <a:r>
              <a:rPr lang="es-CO" dirty="0"/>
              <a:t>Lógica y metodología de la investigación</a:t>
            </a:r>
          </a:p>
        </p:txBody>
      </p:sp>
      <p:sp>
        <p:nvSpPr>
          <p:cNvPr id="11" name="Marcador de texto 10"/>
          <p:cNvSpPr>
            <a:spLocks noGrp="1"/>
          </p:cNvSpPr>
          <p:nvPr>
            <p:ph type="body" sz="half" idx="10"/>
          </p:nvPr>
        </p:nvSpPr>
        <p:spPr>
          <a:xfrm>
            <a:off x="2457127" y="500982"/>
            <a:ext cx="7129220" cy="293655"/>
          </a:xfrm>
        </p:spPr>
        <p:txBody>
          <a:bodyPr/>
          <a:lstStyle/>
          <a:p>
            <a:r>
              <a:rPr lang="es-CO" sz="1050" dirty="0"/>
              <a:t>Identifica las características esenciales de los paradigmas empírico- analítico y hermenéutico y los enfoques teóricos  correspondientes derivados de sus fundamentos.</a:t>
            </a:r>
          </a:p>
        </p:txBody>
      </p:sp>
      <p:sp>
        <p:nvSpPr>
          <p:cNvPr id="19" name="Rectángulo 18"/>
          <p:cNvSpPr/>
          <p:nvPr/>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Marcador de texto 15"/>
          <p:cNvSpPr>
            <a:spLocks noGrp="1"/>
          </p:cNvSpPr>
          <p:nvPr>
            <p:ph type="body" sz="half" idx="12"/>
          </p:nvPr>
        </p:nvSpPr>
        <p:spPr>
          <a:xfrm>
            <a:off x="9664133" y="1466983"/>
            <a:ext cx="2461530" cy="3731549"/>
          </a:xfrm>
          <a:prstGeom prst="rect">
            <a:avLst/>
          </a:prstGeom>
          <a:solidFill>
            <a:srgbClr val="FFFFFF"/>
          </a:solidFill>
          <a:ln>
            <a:noFill/>
          </a:ln>
        </p:spPr>
        <p:txBody>
          <a:bodyPr/>
          <a:lstStyle>
            <a:lvl1pPr marL="0" indent="0">
              <a:buNone/>
              <a:defRPr sz="1400" b="0" baseline="0">
                <a:solidFill>
                  <a:schemeClr val="tx1"/>
                </a:solidFill>
              </a:defRPr>
            </a:lvl1pPr>
          </a:lstStyle>
          <a:p>
            <a:r>
              <a:rPr lang="es-CO" sz="1200" b="1" u="sng" dirty="0" smtClean="0">
                <a:solidFill>
                  <a:srgbClr val="00B050"/>
                </a:solidFill>
              </a:rPr>
              <a:t>Pop up 1 del tema 1</a:t>
            </a:r>
          </a:p>
          <a:p>
            <a:r>
              <a:rPr lang="es-CO" sz="1200" dirty="0">
                <a:solidFill>
                  <a:srgbClr val="00B050"/>
                </a:solidFill>
              </a:rPr>
              <a:t>La información del  tema es una guía (no va en la pantalla); en pantalla  sí debe presentarse la información del subtema. </a:t>
            </a:r>
            <a:r>
              <a:rPr lang="es-CO" sz="1200" dirty="0" smtClean="0">
                <a:solidFill>
                  <a:srgbClr val="00B050"/>
                </a:solidFill>
              </a:rPr>
              <a:t>Se presenta la información inicial mediante un recuadro y se desarrolla in esquema de cuatro espacios con información, como se muestra a la izquierda.</a:t>
            </a:r>
          </a:p>
          <a:p>
            <a:r>
              <a:rPr lang="es-CO" sz="1200" dirty="0" smtClean="0">
                <a:solidFill>
                  <a:srgbClr val="00B050"/>
                </a:solidFill>
              </a:rPr>
              <a:t>La forma de navegación es vertical; es decir, puede ser un pliego largo en el que el usuario se desplace a través de la barra de desplazamiento o con botones de continuar abajo, como se muestra a la izquierda.</a:t>
            </a:r>
            <a:endParaRPr lang="es-CO" sz="1200" dirty="0">
              <a:solidFill>
                <a:srgbClr val="00B050"/>
              </a:solidFill>
            </a:endParaRPr>
          </a:p>
        </p:txBody>
      </p:sp>
      <p:sp>
        <p:nvSpPr>
          <p:cNvPr id="21" name="Rectángulo 20"/>
          <p:cNvSpPr/>
          <p:nvPr/>
        </p:nvSpPr>
        <p:spPr>
          <a:xfrm>
            <a:off x="9614114" y="1251103"/>
            <a:ext cx="2577886" cy="6201164"/>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23"/>
          <p:cNvSpPr/>
          <p:nvPr/>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33" name="Rectángulo 32"/>
          <p:cNvSpPr/>
          <p:nvPr/>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ángulo 33"/>
          <p:cNvSpPr/>
          <p:nvPr/>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Marcador de contenido 1"/>
          <p:cNvSpPr>
            <a:spLocks noGrp="1"/>
          </p:cNvSpPr>
          <p:nvPr>
            <p:ph sz="quarter" idx="20"/>
          </p:nvPr>
        </p:nvSpPr>
        <p:spPr>
          <a:xfrm>
            <a:off x="77559" y="1270846"/>
            <a:ext cx="9429750" cy="4158697"/>
          </a:xfrm>
        </p:spPr>
        <p:txBody>
          <a:bodyPr/>
          <a:lstStyle/>
          <a:p>
            <a:r>
              <a:rPr lang="es-CO" b="1" dirty="0" smtClean="0">
                <a:solidFill>
                  <a:schemeClr val="tx1"/>
                </a:solidFill>
              </a:rPr>
              <a:t>Tema:</a:t>
            </a:r>
            <a:endParaRPr lang="es-CO" dirty="0" smtClean="0">
              <a:solidFill>
                <a:schemeClr val="tx1"/>
              </a:solidFill>
            </a:endParaRPr>
          </a:p>
          <a:p>
            <a:r>
              <a:rPr lang="es-CO" b="1" dirty="0" smtClean="0">
                <a:solidFill>
                  <a:schemeClr val="tx1"/>
                </a:solidFill>
              </a:rPr>
              <a:t>Subtema</a:t>
            </a:r>
            <a:r>
              <a:rPr lang="es-CO" b="1" dirty="0">
                <a:solidFill>
                  <a:schemeClr val="tx1"/>
                </a:solidFill>
              </a:rPr>
              <a:t>:</a:t>
            </a:r>
            <a:r>
              <a:rPr lang="es-CO" dirty="0">
                <a:solidFill>
                  <a:schemeClr val="tx1"/>
                </a:solidFill>
              </a:rPr>
              <a:t> ¿Qué es y para qué sirve la investigación?</a:t>
            </a:r>
          </a:p>
          <a:p>
            <a:endParaRPr lang="es-CO" dirty="0" smtClean="0">
              <a:solidFill>
                <a:schemeClr val="tx1"/>
              </a:solidFill>
            </a:endParaRPr>
          </a:p>
          <a:p>
            <a:endParaRPr lang="es-CO" dirty="0">
              <a:solidFill>
                <a:schemeClr val="tx1"/>
              </a:solidFill>
            </a:endParaRPr>
          </a:p>
          <a:p>
            <a:endParaRPr lang="es-CO" dirty="0" smtClean="0">
              <a:solidFill>
                <a:schemeClr val="tx1"/>
              </a:solidFill>
            </a:endParaRPr>
          </a:p>
          <a:p>
            <a:endParaRPr lang="es-CO" dirty="0" smtClean="0"/>
          </a:p>
          <a:p>
            <a:endParaRPr lang="es-CO" dirty="0"/>
          </a:p>
        </p:txBody>
      </p:sp>
      <p:sp>
        <p:nvSpPr>
          <p:cNvPr id="3" name="2 Rectángulo"/>
          <p:cNvSpPr/>
          <p:nvPr/>
        </p:nvSpPr>
        <p:spPr>
          <a:xfrm>
            <a:off x="4458774" y="2040530"/>
            <a:ext cx="2273300" cy="969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5" name="Marcador de contenido 1"/>
          <p:cNvSpPr txBox="1">
            <a:spLocks/>
          </p:cNvSpPr>
          <p:nvPr/>
        </p:nvSpPr>
        <p:spPr>
          <a:xfrm>
            <a:off x="71438" y="1275635"/>
            <a:ext cx="9429750" cy="4158697"/>
          </a:xfrm>
          <a:prstGeom prst="rect">
            <a:avLst/>
          </a:prstGeom>
          <a:ln>
            <a:solidFill>
              <a:schemeClr val="tx2">
                <a:lumMod val="60000"/>
                <a:lumOff val="40000"/>
              </a:schemeClr>
            </a:solid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2">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b="1" dirty="0" smtClean="0">
                <a:solidFill>
                  <a:schemeClr val="tx1"/>
                </a:solidFill>
              </a:rPr>
              <a:t>Tema:</a:t>
            </a:r>
            <a:r>
              <a:rPr lang="es-CO" dirty="0" smtClean="0">
                <a:solidFill>
                  <a:schemeClr val="tx1"/>
                </a:solidFill>
              </a:rPr>
              <a:t> </a:t>
            </a:r>
            <a:r>
              <a:rPr lang="es-CO" dirty="0">
                <a:solidFill>
                  <a:schemeClr val="tx1"/>
                </a:solidFill>
              </a:rPr>
              <a:t>Lógica y paradigmas epistemológicos de la investigación</a:t>
            </a:r>
          </a:p>
          <a:p>
            <a:endParaRPr lang="es-CO" dirty="0" smtClean="0">
              <a:solidFill>
                <a:schemeClr val="tx1"/>
              </a:solidFill>
            </a:endParaRPr>
          </a:p>
          <a:p>
            <a:r>
              <a:rPr lang="es-CO" b="1" dirty="0" smtClean="0">
                <a:solidFill>
                  <a:schemeClr val="tx1"/>
                </a:solidFill>
              </a:rPr>
              <a:t> </a:t>
            </a:r>
            <a:endParaRPr lang="es-CO" dirty="0" smtClean="0">
              <a:solidFill>
                <a:schemeClr val="tx1"/>
              </a:solidFill>
            </a:endParaRPr>
          </a:p>
          <a:p>
            <a:endParaRPr lang="es-CO" dirty="0" smtClean="0">
              <a:solidFill>
                <a:schemeClr val="tx1"/>
              </a:solidFill>
            </a:endParaRPr>
          </a:p>
          <a:p>
            <a:endParaRPr lang="es-CO" dirty="0" smtClean="0">
              <a:solidFill>
                <a:schemeClr val="tx1"/>
              </a:solidFill>
            </a:endParaRPr>
          </a:p>
          <a:p>
            <a:endParaRPr lang="es-CO" dirty="0" smtClean="0">
              <a:solidFill>
                <a:schemeClr val="tx1"/>
              </a:solidFill>
            </a:endParaRPr>
          </a:p>
          <a:p>
            <a:endParaRPr lang="es-CO" dirty="0" smtClean="0"/>
          </a:p>
          <a:p>
            <a:endParaRPr lang="es-CO" dirty="0"/>
          </a:p>
        </p:txBody>
      </p:sp>
      <p:sp>
        <p:nvSpPr>
          <p:cNvPr id="26" name="25 Rectángulo redondeado"/>
          <p:cNvSpPr/>
          <p:nvPr/>
        </p:nvSpPr>
        <p:spPr>
          <a:xfrm>
            <a:off x="231821" y="1867129"/>
            <a:ext cx="8886423" cy="114277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CO" sz="1400" dirty="0" smtClean="0">
                <a:solidFill>
                  <a:schemeClr val="tx1"/>
                </a:solidFill>
              </a:rPr>
              <a:t>Etimológicamente, </a:t>
            </a:r>
            <a:r>
              <a:rPr lang="es-CO" sz="1400" b="1" dirty="0">
                <a:solidFill>
                  <a:schemeClr val="tx1"/>
                </a:solidFill>
              </a:rPr>
              <a:t>investigación</a:t>
            </a:r>
            <a:r>
              <a:rPr lang="es-CO" sz="1400" dirty="0">
                <a:solidFill>
                  <a:schemeClr val="tx1"/>
                </a:solidFill>
              </a:rPr>
              <a:t> </a:t>
            </a:r>
            <a:r>
              <a:rPr lang="es-CO" sz="1400" dirty="0" smtClean="0">
                <a:solidFill>
                  <a:schemeClr val="tx1"/>
                </a:solidFill>
              </a:rPr>
              <a:t>significa: </a:t>
            </a:r>
            <a:r>
              <a:rPr lang="es-CO" sz="1400" b="1" i="1" dirty="0" smtClean="0">
                <a:solidFill>
                  <a:schemeClr val="tx1"/>
                </a:solidFill>
              </a:rPr>
              <a:t>in</a:t>
            </a:r>
            <a:r>
              <a:rPr lang="es-CO" sz="1400" dirty="0" smtClean="0">
                <a:solidFill>
                  <a:schemeClr val="tx1"/>
                </a:solidFill>
              </a:rPr>
              <a:t> </a:t>
            </a:r>
            <a:r>
              <a:rPr lang="es-CO" sz="1400" dirty="0">
                <a:solidFill>
                  <a:schemeClr val="tx1"/>
                </a:solidFill>
              </a:rPr>
              <a:t>(en) y </a:t>
            </a:r>
            <a:r>
              <a:rPr lang="es-CO" sz="1400" b="1" i="1" dirty="0">
                <a:solidFill>
                  <a:schemeClr val="tx1"/>
                </a:solidFill>
              </a:rPr>
              <a:t>vestigare</a:t>
            </a:r>
            <a:r>
              <a:rPr lang="es-CO" sz="1400" dirty="0">
                <a:solidFill>
                  <a:schemeClr val="tx1"/>
                </a:solidFill>
              </a:rPr>
              <a:t> (hallar, indagar, seguir vestigios), averiguar o descubrir alguna cosa. Por lo que la investigación es un procedimiento reflexivo, sistemático, controlado y crítico que tiene por finalidad descubrir o interpretar los hechos o fenómenos, así como las relaciones y leyes de un determinado ámbito de la realidad. (Campos </a:t>
            </a:r>
            <a:r>
              <a:rPr lang="es-CO" sz="1400" dirty="0" smtClean="0">
                <a:solidFill>
                  <a:schemeClr val="tx1"/>
                </a:solidFill>
              </a:rPr>
              <a:t>y </a:t>
            </a:r>
            <a:r>
              <a:rPr lang="es-CO" sz="1400" dirty="0">
                <a:solidFill>
                  <a:schemeClr val="tx1"/>
                </a:solidFill>
              </a:rPr>
              <a:t>Covarrubias, 2010, </a:t>
            </a:r>
            <a:r>
              <a:rPr lang="es-CO" sz="1400" dirty="0" err="1" smtClean="0">
                <a:solidFill>
                  <a:schemeClr val="tx1"/>
                </a:solidFill>
              </a:rPr>
              <a:t>p.36</a:t>
            </a:r>
            <a:r>
              <a:rPr lang="es-CO" sz="1400" dirty="0" smtClean="0">
                <a:solidFill>
                  <a:schemeClr val="tx1"/>
                </a:solidFill>
              </a:rPr>
              <a:t>). Los </a:t>
            </a:r>
            <a:r>
              <a:rPr lang="es-CO" sz="1400" dirty="0">
                <a:solidFill>
                  <a:schemeClr val="tx1"/>
                </a:solidFill>
              </a:rPr>
              <a:t>objetivos que persigue la investigación en cualquier ámbito son:</a:t>
            </a:r>
            <a:endParaRPr lang="es-CO" sz="1400" dirty="0" smtClean="0">
              <a:solidFill>
                <a:schemeClr val="tx1"/>
              </a:solidFill>
            </a:endParaRPr>
          </a:p>
          <a:p>
            <a:pPr algn="ctr"/>
            <a:endParaRPr lang="es-CO" sz="1500" dirty="0">
              <a:solidFill>
                <a:schemeClr val="tx1"/>
              </a:solidFill>
            </a:endParaRPr>
          </a:p>
          <a:p>
            <a:pPr algn="ctr"/>
            <a:endParaRPr lang="es-CO" sz="1500" dirty="0">
              <a:solidFill>
                <a:schemeClr val="tx1"/>
              </a:solidFill>
            </a:endParaRPr>
          </a:p>
        </p:txBody>
      </p:sp>
      <p:sp>
        <p:nvSpPr>
          <p:cNvPr id="6" name="5 Marcador de texto"/>
          <p:cNvSpPr>
            <a:spLocks noGrp="1"/>
          </p:cNvSpPr>
          <p:nvPr>
            <p:ph type="body" sz="half" idx="19"/>
          </p:nvPr>
        </p:nvSpPr>
        <p:spPr/>
        <p:txBody>
          <a:bodyPr/>
          <a:lstStyle/>
          <a:p>
            <a:r>
              <a:rPr lang="es-CO" dirty="0" smtClean="0">
                <a:solidFill>
                  <a:schemeClr val="tx1"/>
                </a:solidFill>
              </a:rPr>
              <a:t>Aprendizaje autónomo</a:t>
            </a:r>
            <a:endParaRPr lang="es-CO" dirty="0">
              <a:solidFill>
                <a:schemeClr val="tx1"/>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54" y="3014997"/>
            <a:ext cx="7877175" cy="283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Rectángulo"/>
          <p:cNvSpPr/>
          <p:nvPr/>
        </p:nvSpPr>
        <p:spPr>
          <a:xfrm>
            <a:off x="1084071" y="4828932"/>
            <a:ext cx="7694925" cy="116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8 CuadroTexto"/>
          <p:cNvSpPr txBox="1"/>
          <p:nvPr/>
        </p:nvSpPr>
        <p:spPr>
          <a:xfrm>
            <a:off x="1046884" y="4824383"/>
            <a:ext cx="1449572" cy="1631216"/>
          </a:xfrm>
          <a:prstGeom prst="rect">
            <a:avLst/>
          </a:prstGeom>
          <a:noFill/>
        </p:spPr>
        <p:txBody>
          <a:bodyPr wrap="square" rtlCol="0">
            <a:spAutoFit/>
          </a:bodyPr>
          <a:lstStyle/>
          <a:p>
            <a:r>
              <a:rPr lang="es-CO" sz="1000" dirty="0" smtClean="0"/>
              <a:t>Profundizar </a:t>
            </a:r>
            <a:r>
              <a:rPr lang="es-CO" sz="1000" dirty="0"/>
              <a:t>en el conocimiento de un fenómeno o conocer nuevos aspectos del mismo con el propósito de formular un problema de investigación con mayor precisión para explicar otras hipótesis.</a:t>
            </a:r>
          </a:p>
        </p:txBody>
      </p:sp>
      <p:sp>
        <p:nvSpPr>
          <p:cNvPr id="32" name="31 CuadroTexto"/>
          <p:cNvSpPr txBox="1"/>
          <p:nvPr/>
        </p:nvSpPr>
        <p:spPr>
          <a:xfrm>
            <a:off x="2853074" y="4828931"/>
            <a:ext cx="1449572" cy="1169551"/>
          </a:xfrm>
          <a:prstGeom prst="rect">
            <a:avLst/>
          </a:prstGeom>
          <a:noFill/>
        </p:spPr>
        <p:txBody>
          <a:bodyPr wrap="square" rtlCol="0">
            <a:spAutoFit/>
          </a:bodyPr>
          <a:lstStyle/>
          <a:p>
            <a:r>
              <a:rPr lang="es-CO" sz="1000" dirty="0" smtClean="0"/>
              <a:t>Describir </a:t>
            </a:r>
            <a:r>
              <a:rPr lang="es-CO" sz="1000" dirty="0"/>
              <a:t>con mayor precisión las características de un determinado individuo, situación o grupo (con o sin hipótesis específicas de tales características).</a:t>
            </a:r>
          </a:p>
        </p:txBody>
      </p:sp>
      <p:sp>
        <p:nvSpPr>
          <p:cNvPr id="35" name="34 CuadroTexto"/>
          <p:cNvSpPr txBox="1"/>
          <p:nvPr/>
        </p:nvSpPr>
        <p:spPr>
          <a:xfrm>
            <a:off x="4639341" y="4822591"/>
            <a:ext cx="1449572" cy="1169551"/>
          </a:xfrm>
          <a:prstGeom prst="rect">
            <a:avLst/>
          </a:prstGeom>
          <a:noFill/>
        </p:spPr>
        <p:txBody>
          <a:bodyPr wrap="square" rtlCol="0">
            <a:spAutoFit/>
          </a:bodyPr>
          <a:lstStyle/>
          <a:p>
            <a:r>
              <a:rPr lang="es-CO" sz="1000" dirty="0" smtClean="0"/>
              <a:t>Determinar </a:t>
            </a:r>
            <a:r>
              <a:rPr lang="es-CO" sz="1000" dirty="0"/>
              <a:t>la frecuencia con la que algo ocurre o se asocia con otro factor (generalmente con una hipótesis inicial específica). </a:t>
            </a:r>
          </a:p>
        </p:txBody>
      </p:sp>
      <p:sp>
        <p:nvSpPr>
          <p:cNvPr id="36" name="35 CuadroTexto"/>
          <p:cNvSpPr txBox="1"/>
          <p:nvPr/>
        </p:nvSpPr>
        <p:spPr>
          <a:xfrm>
            <a:off x="6446880" y="4815171"/>
            <a:ext cx="1449572" cy="861774"/>
          </a:xfrm>
          <a:prstGeom prst="rect">
            <a:avLst/>
          </a:prstGeom>
          <a:noFill/>
        </p:spPr>
        <p:txBody>
          <a:bodyPr wrap="square" rtlCol="0">
            <a:spAutoFit/>
          </a:bodyPr>
          <a:lstStyle/>
          <a:p>
            <a:r>
              <a:rPr lang="es-CO" sz="1000" dirty="0" smtClean="0"/>
              <a:t>Comprobar </a:t>
            </a:r>
            <a:r>
              <a:rPr lang="es-CO" sz="1000" dirty="0"/>
              <a:t>una hipótesis de relación causal entre variables que comprenden el fenómeno social</a:t>
            </a:r>
            <a:r>
              <a:rPr lang="es-CO" sz="1000" dirty="0" smtClean="0"/>
              <a:t>.</a:t>
            </a:r>
            <a:endParaRPr lang="es-CO" sz="1000" dirty="0"/>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851" y="3369018"/>
            <a:ext cx="545638" cy="54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8263" y="3420752"/>
            <a:ext cx="459194" cy="583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701" y="3420752"/>
            <a:ext cx="469347" cy="50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3541" y="3368380"/>
            <a:ext cx="4762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4214812" y="6533181"/>
            <a:ext cx="581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75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Story Board">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6773</TotalTime>
  <Words>6511</Words>
  <Application>Microsoft Office PowerPoint</Application>
  <PresentationFormat>Personalizado</PresentationFormat>
  <Paragraphs>499</Paragraphs>
  <Slides>27</Slides>
  <Notes>22</Notes>
  <HiddenSlides>0</HiddenSlides>
  <MMClips>0</MMClip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Story Board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est30410</dc:creator>
  <cp:lastModifiedBy>Elisa Amézquita</cp:lastModifiedBy>
  <cp:revision>792</cp:revision>
  <cp:lastPrinted>2017-06-22T15:31:37Z</cp:lastPrinted>
  <dcterms:created xsi:type="dcterms:W3CDTF">2016-08-23T15:40:39Z</dcterms:created>
  <dcterms:modified xsi:type="dcterms:W3CDTF">2017-09-18T23:41:54Z</dcterms:modified>
</cp:coreProperties>
</file>